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318" r:id="rId3"/>
    <p:sldId id="316" r:id="rId4"/>
    <p:sldId id="309" r:id="rId5"/>
    <p:sldId id="264" r:id="rId6"/>
    <p:sldId id="313" r:id="rId7"/>
    <p:sldId id="265" r:id="rId8"/>
    <p:sldId id="259" r:id="rId9"/>
    <p:sldId id="317" r:id="rId10"/>
    <p:sldId id="311"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393" autoAdjust="0"/>
  </p:normalViewPr>
  <p:slideViewPr>
    <p:cSldViewPr snapToGrid="0">
      <p:cViewPr varScale="1">
        <p:scale>
          <a:sx n="67" d="100"/>
          <a:sy n="67" d="100"/>
        </p:scale>
        <p:origin x="64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04589-2BE3-4896-9276-1980B672A746}" type="datetimeFigureOut">
              <a:rPr lang="zh-CN" altLang="en-US" smtClean="0"/>
              <a:t>2024/1/5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04E82-C7EF-4CEE-A036-CB654126D272}" type="slidenum">
              <a:rPr lang="zh-CN" altLang="en-US" smtClean="0"/>
              <a:t>‹#›</a:t>
            </a:fld>
            <a:endParaRPr lang="zh-CN" altLang="en-US"/>
          </a:p>
        </p:txBody>
      </p:sp>
    </p:spTree>
    <p:extLst>
      <p:ext uri="{BB962C8B-B14F-4D97-AF65-F5344CB8AC3E}">
        <p14:creationId xmlns:p14="http://schemas.microsoft.com/office/powerpoint/2010/main" val="345276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传感器读取数据后，视觉里程计估计两个时刻的相对运动（</a:t>
            </a:r>
            <a:r>
              <a:rPr lang="en-US" altLang="zh-CN" dirty="0"/>
              <a:t>Ego-motion</a:t>
            </a:r>
            <a:r>
              <a:rPr lang="zh-CN" altLang="en-US" dirty="0"/>
              <a:t>），后端处理视觉里程计估计结果的累积误差，建图则根据前端与后端得到的运动轨迹来建立地图，回环检测考虑了同一场景不同时刻的图像，提供了空间上约束来消除累积误差。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传感器数据：主要用于采集实际环境中的各类型原始数据。包括激光扫描数据、视频图像数据、点云数据等。</a:t>
            </a:r>
          </a:p>
          <a:p>
            <a:r>
              <a:rPr lang="zh-CN" altLang="en-US" sz="1200" b="0" i="0" kern="1200" dirty="0">
                <a:solidFill>
                  <a:schemeClr val="tx1"/>
                </a:solidFill>
                <a:effectLst/>
                <a:latin typeface="+mn-lt"/>
                <a:ea typeface="+mn-ea"/>
                <a:cs typeface="+mn-cs"/>
              </a:rPr>
              <a:t>视觉里程计：主要用于不同时刻间移动目标相对位置的估算。包括特征匹配、直接配准等算法的应用。</a:t>
            </a:r>
          </a:p>
          <a:p>
            <a:r>
              <a:rPr lang="zh-CN" altLang="en-US" sz="1200" b="0" i="0" kern="1200" dirty="0">
                <a:solidFill>
                  <a:schemeClr val="tx1"/>
                </a:solidFill>
                <a:effectLst/>
                <a:latin typeface="+mn-lt"/>
                <a:ea typeface="+mn-ea"/>
                <a:cs typeface="+mn-cs"/>
              </a:rPr>
              <a:t>后端：主要用于优化视觉里程计带来的累计误差。包括滤波器、图优化等算法应用。</a:t>
            </a:r>
          </a:p>
          <a:p>
            <a:r>
              <a:rPr lang="zh-CN" altLang="en-US" sz="1200" b="0" i="0" kern="1200" dirty="0">
                <a:solidFill>
                  <a:schemeClr val="tx1"/>
                </a:solidFill>
                <a:effectLst/>
                <a:latin typeface="+mn-lt"/>
                <a:ea typeface="+mn-ea"/>
                <a:cs typeface="+mn-cs"/>
              </a:rPr>
              <a:t>建图：用于三维地图构建。</a:t>
            </a:r>
          </a:p>
          <a:p>
            <a:r>
              <a:rPr lang="zh-CN" altLang="en-US" sz="1200" b="0" i="0" kern="1200" dirty="0">
                <a:solidFill>
                  <a:schemeClr val="tx1"/>
                </a:solidFill>
                <a:effectLst/>
                <a:latin typeface="+mn-lt"/>
                <a:ea typeface="+mn-ea"/>
                <a:cs typeface="+mn-cs"/>
              </a:rPr>
              <a:t>回环检测：主要用于空间累积误差消除</a:t>
            </a:r>
          </a:p>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1576476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extLst>
      <p:ext uri="{BB962C8B-B14F-4D97-AF65-F5344CB8AC3E}">
        <p14:creationId xmlns:p14="http://schemas.microsoft.com/office/powerpoint/2010/main" val="3515192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6</a:t>
            </a:fld>
            <a:endParaRPr lang="zh-CN" altLang="en-US"/>
          </a:p>
        </p:txBody>
      </p:sp>
    </p:spTree>
    <p:extLst>
      <p:ext uri="{BB962C8B-B14F-4D97-AF65-F5344CB8AC3E}">
        <p14:creationId xmlns:p14="http://schemas.microsoft.com/office/powerpoint/2010/main" val="205748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9</a:t>
            </a:fld>
            <a:endParaRPr lang="zh-CN" altLang="en-US"/>
          </a:p>
        </p:txBody>
      </p:sp>
    </p:spTree>
    <p:extLst>
      <p:ext uri="{BB962C8B-B14F-4D97-AF65-F5344CB8AC3E}">
        <p14:creationId xmlns:p14="http://schemas.microsoft.com/office/powerpoint/2010/main" val="3825706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10</a:t>
            </a:fld>
            <a:endParaRPr lang="zh-CN" altLang="en-US"/>
          </a:p>
        </p:txBody>
      </p:sp>
    </p:spTree>
    <p:extLst>
      <p:ext uri="{BB962C8B-B14F-4D97-AF65-F5344CB8AC3E}">
        <p14:creationId xmlns:p14="http://schemas.microsoft.com/office/powerpoint/2010/main" val="3036161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ED43A-806F-468A-8F1A-B5190EBDDF7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2E8E83D-3AB2-4B68-9ADD-0E634A4EC2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7174181-BE14-4BC8-8AEA-9A4183F07A7E}"/>
              </a:ext>
            </a:extLst>
          </p:cNvPr>
          <p:cNvSpPr>
            <a:spLocks noGrp="1"/>
          </p:cNvSpPr>
          <p:nvPr>
            <p:ph type="dt" sz="half" idx="10"/>
          </p:nvPr>
        </p:nvSpPr>
        <p:spPr/>
        <p:txBody>
          <a:bodyPr/>
          <a:lstStyle/>
          <a:p>
            <a:fld id="{4E88842D-706E-43B0-B077-F20ECA801C1A}"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0210372B-9106-4586-B25A-87751A6D3D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4AA3F5-C48A-46EA-8EC8-C392DC027522}"/>
              </a:ext>
            </a:extLst>
          </p:cNvPr>
          <p:cNvSpPr>
            <a:spLocks noGrp="1"/>
          </p:cNvSpPr>
          <p:nvPr>
            <p:ph type="sldNum" sz="quarter" idx="12"/>
          </p:nvPr>
        </p:nvSpPr>
        <p:spPr/>
        <p:txBody>
          <a:body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35435472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1FF457-D27B-4A04-BBEA-0EAF42DF788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4AC06D5-1222-4DC9-AC8D-EEF70D6F609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0E6BD58-C081-4BD7-9A25-DD7B3B463195}"/>
              </a:ext>
            </a:extLst>
          </p:cNvPr>
          <p:cNvSpPr>
            <a:spLocks noGrp="1"/>
          </p:cNvSpPr>
          <p:nvPr>
            <p:ph type="dt" sz="half" idx="10"/>
          </p:nvPr>
        </p:nvSpPr>
        <p:spPr/>
        <p:txBody>
          <a:bodyPr/>
          <a:lstStyle/>
          <a:p>
            <a:fld id="{4E88842D-706E-43B0-B077-F20ECA801C1A}"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6E583872-C57D-4F42-A2C1-3AE6803425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F7C24F-A49A-41B1-8E58-00D37C8E1756}"/>
              </a:ext>
            </a:extLst>
          </p:cNvPr>
          <p:cNvSpPr>
            <a:spLocks noGrp="1"/>
          </p:cNvSpPr>
          <p:nvPr>
            <p:ph type="sldNum" sz="quarter" idx="12"/>
          </p:nvPr>
        </p:nvSpPr>
        <p:spPr/>
        <p:txBody>
          <a:body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7760588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513793C-0519-4D5A-858E-D53760F594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2D4424C-D9A7-4EE3-9BD7-42616D738E7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8231DA-1634-49D9-BF8A-62C27165B2F5}"/>
              </a:ext>
            </a:extLst>
          </p:cNvPr>
          <p:cNvSpPr>
            <a:spLocks noGrp="1"/>
          </p:cNvSpPr>
          <p:nvPr>
            <p:ph type="dt" sz="half" idx="10"/>
          </p:nvPr>
        </p:nvSpPr>
        <p:spPr/>
        <p:txBody>
          <a:bodyPr/>
          <a:lstStyle/>
          <a:p>
            <a:fld id="{4E88842D-706E-43B0-B077-F20ECA801C1A}"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2C8611C1-1F61-44FB-9669-1604710009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A1B0B9-EB11-4504-BC85-8E50F4FA173C}"/>
              </a:ext>
            </a:extLst>
          </p:cNvPr>
          <p:cNvSpPr>
            <a:spLocks noGrp="1"/>
          </p:cNvSpPr>
          <p:nvPr>
            <p:ph type="sldNum" sz="quarter" idx="12"/>
          </p:nvPr>
        </p:nvSpPr>
        <p:spPr/>
        <p:txBody>
          <a:body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12530406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尾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5" name="矩形 4"/>
          <p:cNvSpPr/>
          <p:nvPr userDrawn="1"/>
        </p:nvSpPr>
        <p:spPr>
          <a:xfrm>
            <a:off x="0" y="0"/>
            <a:ext cx="12192000" cy="68580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536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
    <p:bg>
      <p:bgPr>
        <a:solidFill>
          <a:srgbClr val="0B0C25"/>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EA3E68D-037B-4D2D-8EFD-D6292D997139}"/>
              </a:ext>
            </a:extLst>
          </p:cNvPr>
          <p:cNvPicPr>
            <a:picLocks noChangeAspect="1"/>
          </p:cNvPicPr>
          <p:nvPr userDrawn="1"/>
        </p:nvPicPr>
        <p:blipFill>
          <a:blip r:embed="rId2"/>
          <a:stretch>
            <a:fillRect/>
          </a:stretch>
        </p:blipFill>
        <p:spPr>
          <a:xfrm>
            <a:off x="-1027591" y="366664"/>
            <a:ext cx="5019675" cy="809625"/>
          </a:xfrm>
          <a:prstGeom prst="rect">
            <a:avLst/>
          </a:prstGeom>
        </p:spPr>
      </p:pic>
      <p:pic>
        <p:nvPicPr>
          <p:cNvPr id="3" name="图片 2">
            <a:extLst>
              <a:ext uri="{FF2B5EF4-FFF2-40B4-BE49-F238E27FC236}">
                <a16:creationId xmlns:a16="http://schemas.microsoft.com/office/drawing/2014/main" id="{AFBC5378-4198-491B-8872-F22F17054C9F}"/>
              </a:ext>
            </a:extLst>
          </p:cNvPr>
          <p:cNvPicPr>
            <a:picLocks noChangeAspect="1"/>
          </p:cNvPicPr>
          <p:nvPr userDrawn="1"/>
        </p:nvPicPr>
        <p:blipFill>
          <a:blip r:embed="rId3"/>
          <a:stretch>
            <a:fillRect/>
          </a:stretch>
        </p:blipFill>
        <p:spPr>
          <a:xfrm>
            <a:off x="7924713" y="476941"/>
            <a:ext cx="4705350" cy="790575"/>
          </a:xfrm>
          <a:prstGeom prst="rect">
            <a:avLst/>
          </a:prstGeom>
        </p:spPr>
      </p:pic>
    </p:spTree>
    <p:extLst>
      <p:ext uri="{BB962C8B-B14F-4D97-AF65-F5344CB8AC3E}">
        <p14:creationId xmlns:p14="http://schemas.microsoft.com/office/powerpoint/2010/main" val="7928583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6E2B6-679A-4F44-B6C5-27F37C3B38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75C2341-FF27-412C-9D53-21212CCE5B4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F18768C-2175-4E38-9B23-7247BAD628AE}"/>
              </a:ext>
            </a:extLst>
          </p:cNvPr>
          <p:cNvSpPr>
            <a:spLocks noGrp="1"/>
          </p:cNvSpPr>
          <p:nvPr>
            <p:ph type="dt" sz="half" idx="10"/>
          </p:nvPr>
        </p:nvSpPr>
        <p:spPr/>
        <p:txBody>
          <a:bodyPr/>
          <a:lstStyle/>
          <a:p>
            <a:fld id="{4E88842D-706E-43B0-B077-F20ECA801C1A}"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F1364AB3-C9A0-4EA4-9706-630F680055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F7CA26-575A-44C2-86FD-2CEAAC799F59}"/>
              </a:ext>
            </a:extLst>
          </p:cNvPr>
          <p:cNvSpPr>
            <a:spLocks noGrp="1"/>
          </p:cNvSpPr>
          <p:nvPr>
            <p:ph type="sldNum" sz="quarter" idx="12"/>
          </p:nvPr>
        </p:nvSpPr>
        <p:spPr/>
        <p:txBody>
          <a:body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20649410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D8084-565F-491B-A794-6361848E8B1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0C3115B-1A4C-4212-9D45-90E62C8CCD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4B537CA-21DD-47A5-A738-40971BE1C280}"/>
              </a:ext>
            </a:extLst>
          </p:cNvPr>
          <p:cNvSpPr>
            <a:spLocks noGrp="1"/>
          </p:cNvSpPr>
          <p:nvPr>
            <p:ph type="dt" sz="half" idx="10"/>
          </p:nvPr>
        </p:nvSpPr>
        <p:spPr/>
        <p:txBody>
          <a:bodyPr/>
          <a:lstStyle/>
          <a:p>
            <a:fld id="{4E88842D-706E-43B0-B077-F20ECA801C1A}"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E2F7733E-81B2-45FD-9D43-CA5684D834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66E9D2-ED18-4863-8777-A33C6EBB6FDC}"/>
              </a:ext>
            </a:extLst>
          </p:cNvPr>
          <p:cNvSpPr>
            <a:spLocks noGrp="1"/>
          </p:cNvSpPr>
          <p:nvPr>
            <p:ph type="sldNum" sz="quarter" idx="12"/>
          </p:nvPr>
        </p:nvSpPr>
        <p:spPr/>
        <p:txBody>
          <a:body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328713972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846D3-0391-4AB7-AE69-5E9E6061A2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121487C-DF57-4C31-9134-AA1D326C468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D3107B4-68E5-416C-84AE-F127FF0352C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ABDC138-A9FE-4AC0-8110-D8568050B4DF}"/>
              </a:ext>
            </a:extLst>
          </p:cNvPr>
          <p:cNvSpPr>
            <a:spLocks noGrp="1"/>
          </p:cNvSpPr>
          <p:nvPr>
            <p:ph type="dt" sz="half" idx="10"/>
          </p:nvPr>
        </p:nvSpPr>
        <p:spPr/>
        <p:txBody>
          <a:bodyPr/>
          <a:lstStyle/>
          <a:p>
            <a:fld id="{4E88842D-706E-43B0-B077-F20ECA801C1A}" type="datetimeFigureOut">
              <a:rPr lang="zh-CN" altLang="en-US" smtClean="0"/>
              <a:t>2024/1/5</a:t>
            </a:fld>
            <a:endParaRPr lang="zh-CN" altLang="en-US"/>
          </a:p>
        </p:txBody>
      </p:sp>
      <p:sp>
        <p:nvSpPr>
          <p:cNvPr id="6" name="页脚占位符 5">
            <a:extLst>
              <a:ext uri="{FF2B5EF4-FFF2-40B4-BE49-F238E27FC236}">
                <a16:creationId xmlns:a16="http://schemas.microsoft.com/office/drawing/2014/main" id="{36E67163-6672-48C3-B658-75AE7D3A1C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179171-D1DD-458F-9EC3-0D47647BADB0}"/>
              </a:ext>
            </a:extLst>
          </p:cNvPr>
          <p:cNvSpPr>
            <a:spLocks noGrp="1"/>
          </p:cNvSpPr>
          <p:nvPr>
            <p:ph type="sldNum" sz="quarter" idx="12"/>
          </p:nvPr>
        </p:nvSpPr>
        <p:spPr/>
        <p:txBody>
          <a:body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28243754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BF461-7EB6-42CE-B8CF-67CB2749F65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1C1D20D-A4DC-4635-BA55-4C59DF1B79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D0241D9-79F3-4F59-9670-8EA0C80C036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29032E5-03EE-448B-B3B1-122C649F39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0C1D4BF-90FF-402A-9B30-13E1367BC5E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ECC2865-238A-4F5B-8D3A-6B4B591B5E14}"/>
              </a:ext>
            </a:extLst>
          </p:cNvPr>
          <p:cNvSpPr>
            <a:spLocks noGrp="1"/>
          </p:cNvSpPr>
          <p:nvPr>
            <p:ph type="dt" sz="half" idx="10"/>
          </p:nvPr>
        </p:nvSpPr>
        <p:spPr/>
        <p:txBody>
          <a:bodyPr/>
          <a:lstStyle/>
          <a:p>
            <a:fld id="{4E88842D-706E-43B0-B077-F20ECA801C1A}" type="datetimeFigureOut">
              <a:rPr lang="zh-CN" altLang="en-US" smtClean="0"/>
              <a:t>2024/1/5</a:t>
            </a:fld>
            <a:endParaRPr lang="zh-CN" altLang="en-US"/>
          </a:p>
        </p:txBody>
      </p:sp>
      <p:sp>
        <p:nvSpPr>
          <p:cNvPr id="8" name="页脚占位符 7">
            <a:extLst>
              <a:ext uri="{FF2B5EF4-FFF2-40B4-BE49-F238E27FC236}">
                <a16:creationId xmlns:a16="http://schemas.microsoft.com/office/drawing/2014/main" id="{D65D8590-A121-4374-8D4E-BBB7C75ADFF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BA72DD3-C864-4DAC-96DA-1576C0ECBBB7}"/>
              </a:ext>
            </a:extLst>
          </p:cNvPr>
          <p:cNvSpPr>
            <a:spLocks noGrp="1"/>
          </p:cNvSpPr>
          <p:nvPr>
            <p:ph type="sldNum" sz="quarter" idx="12"/>
          </p:nvPr>
        </p:nvSpPr>
        <p:spPr/>
        <p:txBody>
          <a:body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21734589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D79EA3-C702-4176-9876-65CCF543445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CF0FDB-1852-45DC-BA37-9F994E539627}"/>
              </a:ext>
            </a:extLst>
          </p:cNvPr>
          <p:cNvSpPr>
            <a:spLocks noGrp="1"/>
          </p:cNvSpPr>
          <p:nvPr>
            <p:ph type="dt" sz="half" idx="10"/>
          </p:nvPr>
        </p:nvSpPr>
        <p:spPr/>
        <p:txBody>
          <a:bodyPr/>
          <a:lstStyle/>
          <a:p>
            <a:fld id="{4E88842D-706E-43B0-B077-F20ECA801C1A}" type="datetimeFigureOut">
              <a:rPr lang="zh-CN" altLang="en-US" smtClean="0"/>
              <a:t>2024/1/5</a:t>
            </a:fld>
            <a:endParaRPr lang="zh-CN" altLang="en-US"/>
          </a:p>
        </p:txBody>
      </p:sp>
      <p:sp>
        <p:nvSpPr>
          <p:cNvPr id="4" name="页脚占位符 3">
            <a:extLst>
              <a:ext uri="{FF2B5EF4-FFF2-40B4-BE49-F238E27FC236}">
                <a16:creationId xmlns:a16="http://schemas.microsoft.com/office/drawing/2014/main" id="{DF7541BC-B158-4950-96AF-6E8DB2007D6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0406450-17C1-444B-A96E-4ECB092F354D}"/>
              </a:ext>
            </a:extLst>
          </p:cNvPr>
          <p:cNvSpPr>
            <a:spLocks noGrp="1"/>
          </p:cNvSpPr>
          <p:nvPr>
            <p:ph type="sldNum" sz="quarter" idx="12"/>
          </p:nvPr>
        </p:nvSpPr>
        <p:spPr/>
        <p:txBody>
          <a:body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20856787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A33EE7D-498B-406D-B9BF-81791AAC2852}"/>
              </a:ext>
            </a:extLst>
          </p:cNvPr>
          <p:cNvSpPr>
            <a:spLocks noGrp="1"/>
          </p:cNvSpPr>
          <p:nvPr>
            <p:ph type="dt" sz="half" idx="10"/>
          </p:nvPr>
        </p:nvSpPr>
        <p:spPr/>
        <p:txBody>
          <a:bodyPr/>
          <a:lstStyle/>
          <a:p>
            <a:fld id="{4E88842D-706E-43B0-B077-F20ECA801C1A}" type="datetimeFigureOut">
              <a:rPr lang="zh-CN" altLang="en-US" smtClean="0"/>
              <a:t>2024/1/5</a:t>
            </a:fld>
            <a:endParaRPr lang="zh-CN" altLang="en-US"/>
          </a:p>
        </p:txBody>
      </p:sp>
      <p:sp>
        <p:nvSpPr>
          <p:cNvPr id="3" name="页脚占位符 2">
            <a:extLst>
              <a:ext uri="{FF2B5EF4-FFF2-40B4-BE49-F238E27FC236}">
                <a16:creationId xmlns:a16="http://schemas.microsoft.com/office/drawing/2014/main" id="{AC41CDA7-FC34-4603-89D0-2B7F70FDA55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5A9358A-FCD1-4520-96B2-8D65150E023B}"/>
              </a:ext>
            </a:extLst>
          </p:cNvPr>
          <p:cNvSpPr>
            <a:spLocks noGrp="1"/>
          </p:cNvSpPr>
          <p:nvPr>
            <p:ph type="sldNum" sz="quarter" idx="12"/>
          </p:nvPr>
        </p:nvSpPr>
        <p:spPr/>
        <p:txBody>
          <a:body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17846485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C4D66-E9B8-4172-80D3-56D2CB5C347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B42F5A8-B931-4BD5-86D9-77B1FCC5D5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51CD752-9DA2-40E6-97D1-44E5E578EF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3F11B54-836C-49E6-B3F1-FEFE46603266}"/>
              </a:ext>
            </a:extLst>
          </p:cNvPr>
          <p:cNvSpPr>
            <a:spLocks noGrp="1"/>
          </p:cNvSpPr>
          <p:nvPr>
            <p:ph type="dt" sz="half" idx="10"/>
          </p:nvPr>
        </p:nvSpPr>
        <p:spPr/>
        <p:txBody>
          <a:bodyPr/>
          <a:lstStyle/>
          <a:p>
            <a:fld id="{4E88842D-706E-43B0-B077-F20ECA801C1A}" type="datetimeFigureOut">
              <a:rPr lang="zh-CN" altLang="en-US" smtClean="0"/>
              <a:t>2024/1/5</a:t>
            </a:fld>
            <a:endParaRPr lang="zh-CN" altLang="en-US"/>
          </a:p>
        </p:txBody>
      </p:sp>
      <p:sp>
        <p:nvSpPr>
          <p:cNvPr id="6" name="页脚占位符 5">
            <a:extLst>
              <a:ext uri="{FF2B5EF4-FFF2-40B4-BE49-F238E27FC236}">
                <a16:creationId xmlns:a16="http://schemas.microsoft.com/office/drawing/2014/main" id="{04A92731-E506-4A97-A362-10DF401D15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7F7A65-EA6A-46D1-8930-DC573DBD2568}"/>
              </a:ext>
            </a:extLst>
          </p:cNvPr>
          <p:cNvSpPr>
            <a:spLocks noGrp="1"/>
          </p:cNvSpPr>
          <p:nvPr>
            <p:ph type="sldNum" sz="quarter" idx="12"/>
          </p:nvPr>
        </p:nvSpPr>
        <p:spPr/>
        <p:txBody>
          <a:body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29942199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96224E-75C4-47AF-840E-FB1B48A0A1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EE5013B-2E62-4870-876C-4454434173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35FDFC0-B096-40A8-810D-D6E7BE177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EFCADC5-5359-4AA4-8738-C9263BEB4214}"/>
              </a:ext>
            </a:extLst>
          </p:cNvPr>
          <p:cNvSpPr>
            <a:spLocks noGrp="1"/>
          </p:cNvSpPr>
          <p:nvPr>
            <p:ph type="dt" sz="half" idx="10"/>
          </p:nvPr>
        </p:nvSpPr>
        <p:spPr/>
        <p:txBody>
          <a:bodyPr/>
          <a:lstStyle/>
          <a:p>
            <a:fld id="{4E88842D-706E-43B0-B077-F20ECA801C1A}" type="datetimeFigureOut">
              <a:rPr lang="zh-CN" altLang="en-US" smtClean="0"/>
              <a:t>2024/1/5</a:t>
            </a:fld>
            <a:endParaRPr lang="zh-CN" altLang="en-US"/>
          </a:p>
        </p:txBody>
      </p:sp>
      <p:sp>
        <p:nvSpPr>
          <p:cNvPr id="6" name="页脚占位符 5">
            <a:extLst>
              <a:ext uri="{FF2B5EF4-FFF2-40B4-BE49-F238E27FC236}">
                <a16:creationId xmlns:a16="http://schemas.microsoft.com/office/drawing/2014/main" id="{170516DE-AEA6-46BF-A754-67B33D278E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560C24-5658-4ABE-B63D-F247D7D57134}"/>
              </a:ext>
            </a:extLst>
          </p:cNvPr>
          <p:cNvSpPr>
            <a:spLocks noGrp="1"/>
          </p:cNvSpPr>
          <p:nvPr>
            <p:ph type="sldNum" sz="quarter" idx="12"/>
          </p:nvPr>
        </p:nvSpPr>
        <p:spPr/>
        <p:txBody>
          <a:body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16800089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821D598-A0ED-4321-9790-3FDC9F2F94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4F04F59-DF2B-41D3-8C8A-D24D7C401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4DD5164-7390-431D-999A-F407F3F415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88842D-706E-43B0-B077-F20ECA801C1A}"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59350E52-79F7-486B-9E5D-6954138E1A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DC97386-B502-43AD-9860-45727B197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6C897D-4C2F-47AB-825A-E76729047F6E}" type="slidenum">
              <a:rPr lang="zh-CN" altLang="en-US" smtClean="0"/>
              <a:t>‹#›</a:t>
            </a:fld>
            <a:endParaRPr lang="zh-CN" altLang="en-US"/>
          </a:p>
        </p:txBody>
      </p:sp>
    </p:spTree>
    <p:extLst>
      <p:ext uri="{BB962C8B-B14F-4D97-AF65-F5344CB8AC3E}">
        <p14:creationId xmlns:p14="http://schemas.microsoft.com/office/powerpoint/2010/main" val="3055412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9.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3.mp4"/><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4.xml"/><Relationship Id="rId5" Type="http://schemas.openxmlformats.org/officeDocument/2006/relationships/slideLayout" Target="../slideLayouts/slideLayout13.xml"/><Relationship Id="rId4" Type="http://schemas.openxmlformats.org/officeDocument/2006/relationships/video" Target="../media/media3.mp4"/></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5.mp4"/><Relationship Id="rId7" Type="http://schemas.openxmlformats.org/officeDocument/2006/relationships/image" Target="../media/image1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video" Target="../media/media5.mp4"/></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4.png"/><Relationship Id="rId5" Type="http://schemas.openxmlformats.org/officeDocument/2006/relationships/image" Target="../media/image6.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886389" y="2180005"/>
            <a:ext cx="12177406" cy="1104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677" tIns="63839" rIns="127677" bIns="63839"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endParaRPr lang="zh-CN" altLang="zh-CN" sz="5400" b="1" dirty="0">
              <a:solidFill>
                <a:schemeClr val="bg1"/>
              </a:solidFill>
              <a:latin typeface="+mn-ea"/>
              <a:ea typeface="+mn-ea"/>
            </a:endParaRPr>
          </a:p>
        </p:txBody>
      </p:sp>
      <p:pic>
        <p:nvPicPr>
          <p:cNvPr id="10" name="当贾斯汀Baby伴奏搭配霉霉Love Story当贾斯汀Baby伴奏搭配霉霉Love Stor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83175" y="-1603375"/>
            <a:ext cx="609600" cy="609600"/>
          </a:xfrm>
          <a:prstGeom prst="rect">
            <a:avLst/>
          </a:prstGeom>
        </p:spPr>
      </p:pic>
      <p:sp>
        <p:nvSpPr>
          <p:cNvPr id="8" name="文本框 7">
            <a:extLst>
              <a:ext uri="{FF2B5EF4-FFF2-40B4-BE49-F238E27FC236}">
                <a16:creationId xmlns:a16="http://schemas.microsoft.com/office/drawing/2014/main" id="{0E13C574-A2ED-4651-AF84-7B875A7170E3}"/>
              </a:ext>
            </a:extLst>
          </p:cNvPr>
          <p:cNvSpPr txBox="1"/>
          <p:nvPr/>
        </p:nvSpPr>
        <p:spPr>
          <a:xfrm>
            <a:off x="5839968" y="3975545"/>
            <a:ext cx="5430012" cy="735714"/>
          </a:xfrm>
          <a:prstGeom prst="rect">
            <a:avLst/>
          </a:prstGeom>
          <a:noFill/>
        </p:spPr>
        <p:txBody>
          <a:bodyPr wrap="square" rtlCol="0" anchor="ctr">
            <a:spAutoFit/>
          </a:bodyPr>
          <a:lstStyle/>
          <a:p>
            <a:pPr>
              <a:lnSpc>
                <a:spcPct val="120000"/>
              </a:lnSpc>
            </a:pPr>
            <a:r>
              <a:rPr lang="en-US" altLang="zh-CN" dirty="0">
                <a:solidFill>
                  <a:schemeClr val="bg1"/>
                </a:solidFill>
              </a:rPr>
              <a:t>Tutor</a:t>
            </a:r>
            <a:r>
              <a:rPr lang="zh-CN" altLang="en-US" dirty="0">
                <a:solidFill>
                  <a:schemeClr val="bg1"/>
                </a:solidFill>
              </a:rPr>
              <a:t>：</a:t>
            </a:r>
            <a:r>
              <a:rPr lang="en-US" altLang="zh-CN" dirty="0">
                <a:solidFill>
                  <a:schemeClr val="bg1"/>
                </a:solidFill>
              </a:rPr>
              <a:t>Prof. Lin ZHANG</a:t>
            </a:r>
            <a:r>
              <a:rPr lang="zh-CN" altLang="en-US" dirty="0">
                <a:solidFill>
                  <a:schemeClr val="bg1"/>
                </a:solidFill>
              </a:rPr>
              <a:t>、</a:t>
            </a:r>
            <a:r>
              <a:rPr lang="en-US" altLang="zh-CN" dirty="0">
                <a:solidFill>
                  <a:schemeClr val="bg1"/>
                </a:solidFill>
              </a:rPr>
              <a:t>Dr.</a:t>
            </a:r>
            <a:r>
              <a:rPr lang="zh-CN" altLang="en-US" dirty="0">
                <a:solidFill>
                  <a:schemeClr val="bg1"/>
                </a:solidFill>
              </a:rPr>
              <a:t> </a:t>
            </a:r>
            <a:r>
              <a:rPr lang="en-US" altLang="zh-CN" dirty="0">
                <a:solidFill>
                  <a:schemeClr val="bg1"/>
                </a:solidFill>
              </a:rPr>
              <a:t>Zhong WANG</a:t>
            </a:r>
          </a:p>
          <a:p>
            <a:pPr>
              <a:lnSpc>
                <a:spcPct val="120000"/>
              </a:lnSpc>
            </a:pPr>
            <a:r>
              <a:rPr lang="en-US" altLang="zh-CN" dirty="0">
                <a:solidFill>
                  <a:schemeClr val="bg1"/>
                </a:solidFill>
              </a:rPr>
              <a:t>Team member</a:t>
            </a:r>
            <a:r>
              <a:rPr lang="zh-CN" altLang="en-US" dirty="0">
                <a:solidFill>
                  <a:schemeClr val="bg1"/>
                </a:solidFill>
              </a:rPr>
              <a:t>：雷翔、卢嘉霖、黄晨冉</a:t>
            </a:r>
          </a:p>
        </p:txBody>
      </p:sp>
      <p:sp>
        <p:nvSpPr>
          <p:cNvPr id="2" name="矩形 1">
            <a:extLst>
              <a:ext uri="{FF2B5EF4-FFF2-40B4-BE49-F238E27FC236}">
                <a16:creationId xmlns:a16="http://schemas.microsoft.com/office/drawing/2014/main" id="{BDFB99BA-DAE9-4461-A53B-460DBDC88F59}"/>
              </a:ext>
            </a:extLst>
          </p:cNvPr>
          <p:cNvSpPr/>
          <p:nvPr/>
        </p:nvSpPr>
        <p:spPr>
          <a:xfrm>
            <a:off x="4732742" y="2324419"/>
            <a:ext cx="7005316" cy="1200329"/>
          </a:xfrm>
          <a:prstGeom prst="rect">
            <a:avLst/>
          </a:prstGeom>
        </p:spPr>
        <p:txBody>
          <a:bodyPr wrap="none">
            <a:spAutoFit/>
          </a:bodyPr>
          <a:lstStyle/>
          <a:p>
            <a:pPr algn="ctr"/>
            <a:r>
              <a:rPr lang="en-US" altLang="zh-CN" sz="3600" cap="small" dirty="0">
                <a:solidFill>
                  <a:schemeClr val="bg1">
                    <a:lumMod val="85000"/>
                  </a:schemeClr>
                </a:solidFill>
                <a:latin typeface="微软雅黑" panose="020B0503020204020204" pitchFamily="34" charset="-122"/>
                <a:ea typeface="微软雅黑" panose="020B0503020204020204" pitchFamily="34" charset="-122"/>
              </a:rPr>
              <a:t>Interaction between </a:t>
            </a:r>
          </a:p>
          <a:p>
            <a:pPr algn="ctr"/>
            <a:r>
              <a:rPr lang="en-US" altLang="zh-CN" sz="3600" cap="small" dirty="0">
                <a:solidFill>
                  <a:schemeClr val="bg1">
                    <a:lumMod val="85000"/>
                  </a:schemeClr>
                </a:solidFill>
                <a:latin typeface="微软雅黑" panose="020B0503020204020204" pitchFamily="34" charset="-122"/>
                <a:ea typeface="微软雅黑" panose="020B0503020204020204" pitchFamily="34" charset="-122"/>
              </a:rPr>
              <a:t>a mobile device and a ROS host</a:t>
            </a:r>
            <a:endParaRPr lang="zh-CN" altLang="en-US" sz="3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5"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repeatCount="indefinite" fill="remove" display="0">
                  <p:stCondLst>
                    <p:cond delay="indefinite"/>
                  </p:stCondLst>
                  <p:endCondLst>
                    <p:cond evt="onStopAudio" delay="0">
                      <p:tgtEl>
                        <p:sldTgt/>
                      </p:tgtEl>
                    </p:cond>
                  </p:endCondLst>
                </p:cTn>
                <p:tgtEl>
                  <p:spTgt spid="10"/>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pyright Notice"/>
          <p:cNvSpPr/>
          <p:nvPr/>
        </p:nvSpPr>
        <p:spPr bwMode="auto">
          <a:xfrm>
            <a:off x="2936389" y="298586"/>
            <a:ext cx="5816888" cy="80409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t>App sends exit command </a:t>
            </a:r>
          </a:p>
          <a:p>
            <a:pPr algn="ctr"/>
            <a:r>
              <a:rPr lang="en-US" altLang="zh-CN" sz="2400" dirty="0"/>
              <a:t>to the SLAM program</a:t>
            </a:r>
            <a:endParaRPr lang="en-US" sz="3200" cap="small" dirty="0">
              <a:solidFill>
                <a:schemeClr val="bg1">
                  <a:lumMod val="85000"/>
                </a:schemeClr>
              </a:solidFill>
              <a:latin typeface="+mn-ea"/>
            </a:endParaRPr>
          </a:p>
        </p:txBody>
      </p:sp>
      <p:pic>
        <p:nvPicPr>
          <p:cNvPr id="3" name="结束">
            <a:hlinkClick r:id="" action="ppaction://media"/>
            <a:extLst>
              <a:ext uri="{FF2B5EF4-FFF2-40B4-BE49-F238E27FC236}">
                <a16:creationId xmlns:a16="http://schemas.microsoft.com/office/drawing/2014/main" id="{D3280A5C-D350-489F-9031-1BA11A0A62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91799" y="1191261"/>
            <a:ext cx="6416385" cy="4812289"/>
          </a:xfrm>
          <a:prstGeom prst="rect">
            <a:avLst/>
          </a:prstGeom>
        </p:spPr>
      </p:pic>
      <p:sp>
        <p:nvSpPr>
          <p:cNvPr id="6" name="Copyright Notice">
            <a:extLst>
              <a:ext uri="{FF2B5EF4-FFF2-40B4-BE49-F238E27FC236}">
                <a16:creationId xmlns:a16="http://schemas.microsoft.com/office/drawing/2014/main" id="{F46D2404-2219-4B9F-8565-CD8BCB48055A}"/>
              </a:ext>
            </a:extLst>
          </p:cNvPr>
          <p:cNvSpPr/>
          <p:nvPr/>
        </p:nvSpPr>
        <p:spPr bwMode="auto">
          <a:xfrm>
            <a:off x="504892" y="6068788"/>
            <a:ext cx="10884840"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t>Use the mobile close button to send a command to ROS to end the ROS process.</a:t>
            </a:r>
          </a:p>
        </p:txBody>
      </p:sp>
    </p:spTree>
    <p:extLst>
      <p:ext uri="{BB962C8B-B14F-4D97-AF65-F5344CB8AC3E}">
        <p14:creationId xmlns:p14="http://schemas.microsoft.com/office/powerpoint/2010/main" val="31075439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pyright Notice">
            <a:extLst>
              <a:ext uri="{FF2B5EF4-FFF2-40B4-BE49-F238E27FC236}">
                <a16:creationId xmlns:a16="http://schemas.microsoft.com/office/drawing/2014/main" id="{947386B3-8D9D-4710-A1DA-C4AC22DE6560}"/>
              </a:ext>
            </a:extLst>
          </p:cNvPr>
          <p:cNvSpPr/>
          <p:nvPr/>
        </p:nvSpPr>
        <p:spPr bwMode="auto">
          <a:xfrm>
            <a:off x="322546" y="1337334"/>
            <a:ext cx="10321070"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cap="small" dirty="0">
                <a:solidFill>
                  <a:schemeClr val="bg1">
                    <a:lumMod val="85000"/>
                  </a:schemeClr>
                </a:solidFill>
                <a:latin typeface="微软雅黑" panose="020B0503020204020204" pitchFamily="34" charset="-122"/>
                <a:ea typeface="微软雅黑" panose="020B0503020204020204" pitchFamily="34" charset="-122"/>
              </a:rPr>
              <a:t>Topic</a:t>
            </a:r>
            <a:r>
              <a:rPr lang="zh-CN" altLang="en-US" sz="2400" cap="small" dirty="0">
                <a:solidFill>
                  <a:schemeClr val="bg1">
                    <a:lumMod val="85000"/>
                  </a:schemeClr>
                </a:solidFill>
                <a:latin typeface="微软雅黑" panose="020B0503020204020204" pitchFamily="34" charset="-122"/>
                <a:ea typeface="微软雅黑" panose="020B0503020204020204" pitchFamily="34" charset="-122"/>
              </a:rPr>
              <a:t>：</a:t>
            </a:r>
            <a:r>
              <a:rPr lang="en-US" altLang="zh-CN" sz="2400" cap="small" dirty="0">
                <a:solidFill>
                  <a:schemeClr val="bg1">
                    <a:lumMod val="85000"/>
                  </a:schemeClr>
                </a:solidFill>
                <a:latin typeface="微软雅黑" panose="020B0503020204020204" pitchFamily="34" charset="-122"/>
                <a:ea typeface="微软雅黑" panose="020B0503020204020204" pitchFamily="34" charset="-122"/>
              </a:rPr>
              <a:t>Interaction between a mobile device and a ROS host</a:t>
            </a:r>
            <a:endParaRPr lang="en-US" sz="2400" cap="small"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9" name="Copyright Notice">
            <a:extLst>
              <a:ext uri="{FF2B5EF4-FFF2-40B4-BE49-F238E27FC236}">
                <a16:creationId xmlns:a16="http://schemas.microsoft.com/office/drawing/2014/main" id="{DEF72679-8876-4002-9FD8-C450F82BC954}"/>
              </a:ext>
            </a:extLst>
          </p:cNvPr>
          <p:cNvSpPr/>
          <p:nvPr/>
        </p:nvSpPr>
        <p:spPr bwMode="auto">
          <a:xfrm>
            <a:off x="350017" y="2238860"/>
            <a:ext cx="8489183" cy="406652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000" dirty="0"/>
              <a:t>SLAM (Simultaneous Localization and Mapping), is the process by which a moving object calculates its own position while constructing a map of its environment based on information from sensors</a:t>
            </a:r>
          </a:p>
          <a:p>
            <a:endParaRPr lang="en-US" altLang="zh-CN" sz="2000" dirty="0"/>
          </a:p>
          <a:p>
            <a:r>
              <a:rPr lang="en-US" altLang="zh-CN" sz="2000" dirty="0"/>
              <a:t>SLAM systems are generally divided into five modules:</a:t>
            </a:r>
          </a:p>
          <a:p>
            <a:r>
              <a:rPr lang="en-US" altLang="zh-CN" sz="2000" dirty="0"/>
              <a:t>sensor data, visual odometry, backend </a:t>
            </a:r>
            <a:r>
              <a:rPr lang="en-US" altLang="zh-CN" sz="2000" dirty="0" err="1"/>
              <a:t>opitimization</a:t>
            </a:r>
            <a:r>
              <a:rPr lang="en-US" altLang="zh-CN" sz="2000" dirty="0"/>
              <a:t>, mapping, loopback detection.</a:t>
            </a:r>
          </a:p>
          <a:p>
            <a:endParaRPr lang="en-US" altLang="zh-CN" sz="2000" dirty="0"/>
          </a:p>
          <a:p>
            <a:r>
              <a:rPr lang="en-US" altLang="zh-CN" sz="2000" dirty="0"/>
              <a:t>SLAM is divided into two main categories:</a:t>
            </a:r>
          </a:p>
          <a:p>
            <a:r>
              <a:rPr lang="en-US" altLang="zh-CN" sz="2000" dirty="0"/>
              <a:t>Lidar SLAM: uses 2D or 3D LiDAR and is suitable for indoor robotics and drones. </a:t>
            </a:r>
          </a:p>
          <a:p>
            <a:r>
              <a:rPr lang="en-US" altLang="zh-CN" sz="2000" dirty="0"/>
              <a:t>Visual SLAM: Utilizes the rich texture information in the environment and has strong scene recognition capabilities. </a:t>
            </a:r>
            <a:endParaRPr lang="zh-CN" altLang="en-US" sz="2000" dirty="0"/>
          </a:p>
        </p:txBody>
      </p:sp>
      <p:pic>
        <p:nvPicPr>
          <p:cNvPr id="3" name="图片 2">
            <a:extLst>
              <a:ext uri="{FF2B5EF4-FFF2-40B4-BE49-F238E27FC236}">
                <a16:creationId xmlns:a16="http://schemas.microsoft.com/office/drawing/2014/main" id="{C61CDB2F-F721-4619-84E4-38F8A2A1A718}"/>
              </a:ext>
            </a:extLst>
          </p:cNvPr>
          <p:cNvPicPr>
            <a:picLocks noChangeAspect="1"/>
          </p:cNvPicPr>
          <p:nvPr/>
        </p:nvPicPr>
        <p:blipFill>
          <a:blip r:embed="rId3"/>
          <a:stretch>
            <a:fillRect/>
          </a:stretch>
        </p:blipFill>
        <p:spPr>
          <a:xfrm>
            <a:off x="8584429" y="2906779"/>
            <a:ext cx="3421677" cy="2613887"/>
          </a:xfrm>
          <a:prstGeom prst="rect">
            <a:avLst/>
          </a:prstGeom>
        </p:spPr>
      </p:pic>
      <p:sp>
        <p:nvSpPr>
          <p:cNvPr id="6" name="Copyright Notice">
            <a:extLst>
              <a:ext uri="{FF2B5EF4-FFF2-40B4-BE49-F238E27FC236}">
                <a16:creationId xmlns:a16="http://schemas.microsoft.com/office/drawing/2014/main" id="{6A41B4E1-0866-499B-B1FA-699B613137F0}"/>
              </a:ext>
            </a:extLst>
          </p:cNvPr>
          <p:cNvSpPr/>
          <p:nvPr/>
        </p:nvSpPr>
        <p:spPr bwMode="auto">
          <a:xfrm>
            <a:off x="4425479" y="552612"/>
            <a:ext cx="10884840"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bg1"/>
                </a:solidFill>
              </a:rPr>
              <a:t>SLAM introduction</a:t>
            </a:r>
          </a:p>
        </p:txBody>
      </p:sp>
    </p:spTree>
    <p:extLst>
      <p:ext uri="{BB962C8B-B14F-4D97-AF65-F5344CB8AC3E}">
        <p14:creationId xmlns:p14="http://schemas.microsoft.com/office/powerpoint/2010/main" val="26488405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A0DCE67-9820-916F-3439-DC01098BCF2A}"/>
              </a:ext>
            </a:extLst>
          </p:cNvPr>
          <p:cNvPicPr>
            <a:picLocks noChangeAspect="1"/>
          </p:cNvPicPr>
          <p:nvPr/>
        </p:nvPicPr>
        <p:blipFill>
          <a:blip r:embed="rId2"/>
          <a:stretch>
            <a:fillRect/>
          </a:stretch>
        </p:blipFill>
        <p:spPr>
          <a:xfrm>
            <a:off x="0" y="3227919"/>
            <a:ext cx="2519680" cy="1181100"/>
          </a:xfrm>
          <a:prstGeom prst="rect">
            <a:avLst/>
          </a:prstGeom>
        </p:spPr>
      </p:pic>
      <p:pic>
        <p:nvPicPr>
          <p:cNvPr id="15" name="图片 14">
            <a:extLst>
              <a:ext uri="{FF2B5EF4-FFF2-40B4-BE49-F238E27FC236}">
                <a16:creationId xmlns:a16="http://schemas.microsoft.com/office/drawing/2014/main" id="{8BD9E109-E709-C5CD-40AC-FC063DC6905D}"/>
              </a:ext>
            </a:extLst>
          </p:cNvPr>
          <p:cNvPicPr>
            <a:picLocks noChangeAspect="1"/>
          </p:cNvPicPr>
          <p:nvPr/>
        </p:nvPicPr>
        <p:blipFill rotWithShape="1">
          <a:blip r:embed="rId3"/>
          <a:srcRect t="10780" b="6786"/>
          <a:stretch/>
        </p:blipFill>
        <p:spPr>
          <a:xfrm>
            <a:off x="3412767" y="1160027"/>
            <a:ext cx="683291" cy="563269"/>
          </a:xfrm>
          <a:prstGeom prst="rect">
            <a:avLst/>
          </a:prstGeom>
        </p:spPr>
      </p:pic>
      <p:sp>
        <p:nvSpPr>
          <p:cNvPr id="16" name="文本框 15">
            <a:extLst>
              <a:ext uri="{FF2B5EF4-FFF2-40B4-BE49-F238E27FC236}">
                <a16:creationId xmlns:a16="http://schemas.microsoft.com/office/drawing/2014/main" id="{DA309DF5-D677-406C-3E8C-65BD133ACA1A}"/>
              </a:ext>
            </a:extLst>
          </p:cNvPr>
          <p:cNvSpPr txBox="1"/>
          <p:nvPr/>
        </p:nvSpPr>
        <p:spPr>
          <a:xfrm>
            <a:off x="4096058" y="1278445"/>
            <a:ext cx="1702454"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NVIDIA Jetson nano</a:t>
            </a:r>
            <a:endParaRPr kumimoji="1" lang="zh-CN" altLang="en-US" sz="1400"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B6B37247-B95D-BD90-3D58-ADA9EEB0A7E6}"/>
              </a:ext>
            </a:extLst>
          </p:cNvPr>
          <p:cNvSpPr/>
          <p:nvPr/>
        </p:nvSpPr>
        <p:spPr>
          <a:xfrm>
            <a:off x="471616" y="3017497"/>
            <a:ext cx="1706485" cy="356028"/>
          </a:xfrm>
          <a:prstGeom prst="ellipse">
            <a:avLst/>
          </a:prstGeom>
          <a:solidFill>
            <a:srgbClr val="AFC9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latin typeface="Times New Roman" panose="02020603050405020304" pitchFamily="18" charset="0"/>
                <a:cs typeface="Times New Roman" panose="02020603050405020304" pitchFamily="18" charset="0"/>
              </a:rPr>
              <a:t>/</a:t>
            </a:r>
            <a:r>
              <a:rPr kumimoji="1" lang="en-US" altLang="zh-CN" sz="1400" dirty="0" err="1">
                <a:solidFill>
                  <a:schemeClr val="tx1"/>
                </a:solidFill>
                <a:latin typeface="Times New Roman" panose="02020603050405020304" pitchFamily="18" charset="0"/>
                <a:cs typeface="Times New Roman" panose="02020603050405020304" pitchFamily="18" charset="0"/>
              </a:rPr>
              <a:t>rplidar_node</a:t>
            </a:r>
            <a:endParaRPr kumimoji="1"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C2CF2B55-BE59-A8E4-6874-BD7A68B6A319}"/>
              </a:ext>
            </a:extLst>
          </p:cNvPr>
          <p:cNvSpPr/>
          <p:nvPr/>
        </p:nvSpPr>
        <p:spPr>
          <a:xfrm>
            <a:off x="3004836" y="2267431"/>
            <a:ext cx="2353785" cy="468480"/>
          </a:xfrm>
          <a:prstGeom prst="ellipse">
            <a:avLst/>
          </a:prstGeom>
          <a:solidFill>
            <a:srgbClr val="AFC9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latin typeface="Times New Roman" panose="02020603050405020304" pitchFamily="18" charset="0"/>
                <a:cs typeface="Times New Roman" panose="02020603050405020304" pitchFamily="18" charset="0"/>
              </a:rPr>
              <a:t>/</a:t>
            </a:r>
            <a:r>
              <a:rPr lang="en-US" altLang="zh-CN" sz="1400" i="0" dirty="0" err="1">
                <a:solidFill>
                  <a:schemeClr val="tx1"/>
                </a:solidFill>
                <a:effectLst/>
                <a:latin typeface="Times New Roman" panose="02020603050405020304" pitchFamily="18" charset="0"/>
                <a:cs typeface="Times New Roman" panose="02020603050405020304" pitchFamily="18" charset="0"/>
              </a:rPr>
              <a:t>cartographer</a:t>
            </a:r>
            <a:r>
              <a:rPr kumimoji="1" lang="en-US" altLang="zh-CN" sz="1400" dirty="0" err="1">
                <a:solidFill>
                  <a:schemeClr val="tx1"/>
                </a:solidFill>
                <a:latin typeface="Times New Roman" panose="02020603050405020304" pitchFamily="18" charset="0"/>
                <a:cs typeface="Times New Roman" panose="02020603050405020304" pitchFamily="18" charset="0"/>
              </a:rPr>
              <a:t>_node</a:t>
            </a:r>
            <a:endParaRPr kumimoji="1"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26579FC7-8907-5488-F1CF-46219706EC44}"/>
              </a:ext>
            </a:extLst>
          </p:cNvPr>
          <p:cNvSpPr/>
          <p:nvPr/>
        </p:nvSpPr>
        <p:spPr>
          <a:xfrm>
            <a:off x="2725251" y="3659128"/>
            <a:ext cx="2912954" cy="613711"/>
          </a:xfrm>
          <a:prstGeom prst="ellipse">
            <a:avLst/>
          </a:prstGeom>
          <a:solidFill>
            <a:srgbClr val="AFC9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i="0" dirty="0">
                <a:solidFill>
                  <a:schemeClr val="tx1"/>
                </a:solidFill>
                <a:effectLst/>
                <a:latin typeface="Times New Roman" panose="02020603050405020304" pitchFamily="18" charset="0"/>
                <a:cs typeface="Times New Roman" panose="02020603050405020304" pitchFamily="18" charset="0"/>
              </a:rPr>
              <a:t>/</a:t>
            </a:r>
            <a:r>
              <a:rPr lang="en-US" altLang="zh-CN" sz="1400" i="0" dirty="0" err="1">
                <a:solidFill>
                  <a:schemeClr val="tx1"/>
                </a:solidFill>
                <a:effectLst/>
                <a:latin typeface="Times New Roman" panose="02020603050405020304" pitchFamily="18" charset="0"/>
                <a:cs typeface="Times New Roman" panose="02020603050405020304" pitchFamily="18" charset="0"/>
              </a:rPr>
              <a:t>cartographer_occupancy_grid_node</a:t>
            </a:r>
            <a:endParaRPr kumimoji="1"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39" name="直线箭头连接符 38">
            <a:extLst>
              <a:ext uri="{FF2B5EF4-FFF2-40B4-BE49-F238E27FC236}">
                <a16:creationId xmlns:a16="http://schemas.microsoft.com/office/drawing/2014/main" id="{88D891A4-581A-3BB6-056C-777AB56EDA5A}"/>
              </a:ext>
            </a:extLst>
          </p:cNvPr>
          <p:cNvCxnSpPr>
            <a:cxnSpLocks/>
            <a:stCxn id="34" idx="7"/>
            <a:endCxn id="36" idx="3"/>
          </p:cNvCxnSpPr>
          <p:nvPr/>
        </p:nvCxnSpPr>
        <p:spPr>
          <a:xfrm flipV="1">
            <a:off x="1928192" y="2667304"/>
            <a:ext cx="1421348" cy="4023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D8B17591-D6AF-D3E4-0CB3-0CFCA1833D17}"/>
              </a:ext>
            </a:extLst>
          </p:cNvPr>
          <p:cNvSpPr txBox="1"/>
          <p:nvPr/>
        </p:nvSpPr>
        <p:spPr>
          <a:xfrm>
            <a:off x="2040891" y="2456894"/>
            <a:ext cx="68480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/scan</a:t>
            </a:r>
            <a:endParaRPr kumimoji="1" lang="zh-CN" altLang="en-US" dirty="0">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DBD8F4C2-6E8E-10F1-026E-5BAFE35A1FE3}"/>
              </a:ext>
            </a:extLst>
          </p:cNvPr>
          <p:cNvSpPr txBox="1"/>
          <p:nvPr/>
        </p:nvSpPr>
        <p:spPr>
          <a:xfrm>
            <a:off x="188108" y="4878112"/>
            <a:ext cx="11389681" cy="1938992"/>
          </a:xfrm>
          <a:prstGeom prst="rect">
            <a:avLst/>
          </a:prstGeom>
          <a:noFill/>
        </p:spPr>
        <p:txBody>
          <a:bodyPr wrap="square">
            <a:spAutoFit/>
          </a:bodyPr>
          <a:lstStyle/>
          <a:p>
            <a:pPr marL="342900" indent="-342900">
              <a:buFont typeface="+mj-lt"/>
              <a:buAutoNum type="arabicPeriod"/>
            </a:pPr>
            <a:r>
              <a:rPr lang="en-US" altLang="zh-CN" sz="2000" dirty="0" err="1">
                <a:solidFill>
                  <a:srgbClr val="191B1F"/>
                </a:solidFill>
                <a:latin typeface="Times New Roman" panose="02020603050405020304" pitchFamily="18" charset="0"/>
                <a:cs typeface="Times New Roman" panose="02020603050405020304" pitchFamily="18" charset="0"/>
              </a:rPr>
              <a:t>cartographer_node</a:t>
            </a:r>
            <a:r>
              <a:rPr lang="en-US" altLang="zh-CN" sz="2000" dirty="0">
                <a:solidFill>
                  <a:srgbClr val="191B1F"/>
                </a:solidFill>
                <a:latin typeface="Times New Roman" panose="02020603050405020304" pitchFamily="18" charset="0"/>
                <a:cs typeface="Times New Roman" panose="02020603050405020304" pitchFamily="18" charset="0"/>
              </a:rPr>
              <a:t>: subscribes to sensor data, runs algorithm, generates </a:t>
            </a:r>
            <a:r>
              <a:rPr lang="en-US" altLang="zh-CN" sz="2000" dirty="0" err="1">
                <a:solidFill>
                  <a:srgbClr val="191B1F"/>
                </a:solidFill>
                <a:latin typeface="Times New Roman" panose="02020603050405020304" pitchFamily="18" charset="0"/>
                <a:cs typeface="Times New Roman" panose="02020603050405020304" pitchFamily="18" charset="0"/>
              </a:rPr>
              <a:t>submap_list</a:t>
            </a:r>
            <a:endParaRPr lang="en-US" altLang="zh-CN" sz="2000" dirty="0">
              <a:solidFill>
                <a:srgbClr val="191B1F"/>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zh-CN" sz="2000" dirty="0" err="1">
                <a:solidFill>
                  <a:srgbClr val="191B1F"/>
                </a:solidFill>
                <a:latin typeface="Times New Roman" panose="02020603050405020304" pitchFamily="18" charset="0"/>
                <a:cs typeface="Times New Roman" panose="02020603050405020304" pitchFamily="18" charset="0"/>
              </a:rPr>
              <a:t>cartographer_occupancy_grid_node</a:t>
            </a:r>
            <a:r>
              <a:rPr lang="en-US" altLang="zh-CN" sz="2000" dirty="0">
                <a:solidFill>
                  <a:srgbClr val="191B1F"/>
                </a:solidFill>
                <a:latin typeface="Times New Roman" panose="02020603050405020304" pitchFamily="18" charset="0"/>
                <a:cs typeface="Times New Roman" panose="02020603050405020304" pitchFamily="18" charset="0"/>
              </a:rPr>
              <a:t>: subscribes to the </a:t>
            </a:r>
            <a:r>
              <a:rPr lang="en-US" altLang="zh-CN" sz="2000" dirty="0" err="1">
                <a:solidFill>
                  <a:srgbClr val="191B1F"/>
                </a:solidFill>
                <a:latin typeface="Times New Roman" panose="02020603050405020304" pitchFamily="18" charset="0"/>
                <a:cs typeface="Times New Roman" panose="02020603050405020304" pitchFamily="18" charset="0"/>
              </a:rPr>
              <a:t>submap_list</a:t>
            </a:r>
            <a:r>
              <a:rPr lang="en-US" altLang="zh-CN" sz="2000" dirty="0">
                <a:solidFill>
                  <a:srgbClr val="191B1F"/>
                </a:solidFill>
                <a:latin typeface="Times New Roman" panose="02020603050405020304" pitchFamily="18" charset="0"/>
                <a:cs typeface="Times New Roman" panose="02020603050405020304" pitchFamily="18" charset="0"/>
              </a:rPr>
              <a:t>, publishes the grid map.</a:t>
            </a:r>
          </a:p>
          <a:p>
            <a:pPr marL="342900" indent="-342900">
              <a:buFont typeface="+mj-lt"/>
              <a:buAutoNum type="arabicPeriod"/>
            </a:pPr>
            <a:r>
              <a:rPr lang="en-US" altLang="zh-CN" sz="2000" dirty="0" err="1">
                <a:solidFill>
                  <a:srgbClr val="191B1F"/>
                </a:solidFill>
                <a:latin typeface="Times New Roman" panose="02020603050405020304" pitchFamily="18" charset="0"/>
                <a:cs typeface="Times New Roman" panose="02020603050405020304" pitchFamily="18" charset="0"/>
              </a:rPr>
              <a:t>iviz_roslib</a:t>
            </a:r>
            <a:r>
              <a:rPr lang="en-US" altLang="zh-CN" sz="2000" dirty="0">
                <a:solidFill>
                  <a:srgbClr val="191B1F"/>
                </a:solidFill>
                <a:latin typeface="Times New Roman" panose="02020603050405020304" pitchFamily="18" charset="0"/>
                <a:cs typeface="Times New Roman" panose="02020603050405020304" pitchFamily="18" charset="0"/>
              </a:rPr>
              <a:t>: subscribe to raster maps, encapsulate network protocols, implement host-client data communication.</a:t>
            </a:r>
          </a:p>
          <a:p>
            <a:pPr marL="342900" indent="-342900">
              <a:buFont typeface="+mj-lt"/>
              <a:buAutoNum type="arabicPeriod"/>
            </a:pPr>
            <a:r>
              <a:rPr lang="en-US" altLang="zh-CN" sz="2000" dirty="0" err="1">
                <a:solidFill>
                  <a:srgbClr val="191B1F"/>
                </a:solidFill>
                <a:latin typeface="Times New Roman" panose="02020603050405020304" pitchFamily="18" charset="0"/>
                <a:cs typeface="Times New Roman" panose="02020603050405020304" pitchFamily="18" charset="0"/>
              </a:rPr>
              <a:t>iviz_xmlrpc</a:t>
            </a:r>
            <a:r>
              <a:rPr lang="en-US" altLang="zh-CN" sz="2000" dirty="0">
                <a:solidFill>
                  <a:srgbClr val="191B1F"/>
                </a:solidFill>
                <a:latin typeface="Times New Roman" panose="02020603050405020304" pitchFamily="18" charset="0"/>
                <a:cs typeface="Times New Roman" panose="02020603050405020304" pitchFamily="18" charset="0"/>
              </a:rPr>
              <a:t>: partially implement HTTP requests and XML-RPC calls.</a:t>
            </a:r>
          </a:p>
          <a:p>
            <a:pPr marL="342900" indent="-342900">
              <a:buFont typeface="+mj-lt"/>
              <a:buAutoNum type="arabicPeriod"/>
            </a:pPr>
            <a:r>
              <a:rPr lang="en-US" altLang="zh-CN" sz="2000" dirty="0" err="1">
                <a:solidFill>
                  <a:srgbClr val="191B1F"/>
                </a:solidFill>
                <a:latin typeface="Times New Roman" panose="02020603050405020304" pitchFamily="18" charset="0"/>
                <a:cs typeface="Times New Roman" panose="02020603050405020304" pitchFamily="18" charset="0"/>
              </a:rPr>
              <a:t>iviz</a:t>
            </a:r>
            <a:r>
              <a:rPr lang="en-US" altLang="zh-CN" sz="2000" dirty="0">
                <a:solidFill>
                  <a:srgbClr val="191B1F"/>
                </a:solidFill>
                <a:latin typeface="Times New Roman" panose="02020603050405020304" pitchFamily="18" charset="0"/>
                <a:cs typeface="Times New Roman" panose="02020603050405020304" pitchFamily="18" charset="0"/>
              </a:rPr>
              <a:t>: accepts raster map data and presents it as a visualization.</a:t>
            </a:r>
            <a:endParaRPr lang="zh-CN" altLang="en-US" sz="2000" dirty="0">
              <a:latin typeface="Times New Roman" panose="02020603050405020304" pitchFamily="18" charset="0"/>
              <a:cs typeface="Times New Roman" panose="02020603050405020304" pitchFamily="18" charset="0"/>
            </a:endParaRPr>
          </a:p>
        </p:txBody>
      </p:sp>
      <p:cxnSp>
        <p:nvCxnSpPr>
          <p:cNvPr id="47" name="直线箭头连接符 46">
            <a:extLst>
              <a:ext uri="{FF2B5EF4-FFF2-40B4-BE49-F238E27FC236}">
                <a16:creationId xmlns:a16="http://schemas.microsoft.com/office/drawing/2014/main" id="{5E22ECE6-AD8E-B190-437A-BFC95C1C90F4}"/>
              </a:ext>
            </a:extLst>
          </p:cNvPr>
          <p:cNvCxnSpPr>
            <a:cxnSpLocks/>
            <a:stCxn id="36" idx="4"/>
            <a:endCxn id="37" idx="0"/>
          </p:cNvCxnSpPr>
          <p:nvPr/>
        </p:nvCxnSpPr>
        <p:spPr>
          <a:xfrm flipH="1">
            <a:off x="4181728" y="2735911"/>
            <a:ext cx="1" cy="9232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D1487F01-C9B8-DA44-319D-399B18122C53}"/>
              </a:ext>
            </a:extLst>
          </p:cNvPr>
          <p:cNvSpPr/>
          <p:nvPr/>
        </p:nvSpPr>
        <p:spPr>
          <a:xfrm>
            <a:off x="471615" y="1456866"/>
            <a:ext cx="1706485" cy="356028"/>
          </a:xfrm>
          <a:prstGeom prst="ellipse">
            <a:avLst/>
          </a:prstGeom>
          <a:solidFill>
            <a:srgbClr val="AFC9AD"/>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latin typeface="Times New Roman" panose="02020603050405020304" pitchFamily="18" charset="0"/>
                <a:cs typeface="Times New Roman" panose="02020603050405020304" pitchFamily="18" charset="0"/>
              </a:rPr>
              <a:t>/</a:t>
            </a:r>
            <a:r>
              <a:rPr kumimoji="1" lang="en-US" altLang="zh-CN" sz="1400" dirty="0" err="1">
                <a:solidFill>
                  <a:schemeClr val="tx1"/>
                </a:solidFill>
                <a:latin typeface="Times New Roman" panose="02020603050405020304" pitchFamily="18" charset="0"/>
                <a:cs typeface="Times New Roman" panose="02020603050405020304" pitchFamily="18" charset="0"/>
              </a:rPr>
              <a:t>play_bag</a:t>
            </a:r>
            <a:endParaRPr kumimoji="1"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0" name="直线箭头连接符 49">
            <a:extLst>
              <a:ext uri="{FF2B5EF4-FFF2-40B4-BE49-F238E27FC236}">
                <a16:creationId xmlns:a16="http://schemas.microsoft.com/office/drawing/2014/main" id="{8365C7C4-7B1B-131E-AC50-5B6C954D8A85}"/>
              </a:ext>
            </a:extLst>
          </p:cNvPr>
          <p:cNvCxnSpPr>
            <a:cxnSpLocks/>
            <a:stCxn id="49" idx="5"/>
            <a:endCxn id="36" idx="1"/>
          </p:cNvCxnSpPr>
          <p:nvPr/>
        </p:nvCxnSpPr>
        <p:spPr>
          <a:xfrm>
            <a:off x="1928191" y="1760755"/>
            <a:ext cx="1421349" cy="57528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933F47DB-7CF8-9F53-A0B4-51C48BD85068}"/>
              </a:ext>
            </a:extLst>
          </p:cNvPr>
          <p:cNvSpPr/>
          <p:nvPr/>
        </p:nvSpPr>
        <p:spPr>
          <a:xfrm>
            <a:off x="282295" y="2902673"/>
            <a:ext cx="2109584" cy="1681277"/>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D132F878-CB34-E7E0-CE7F-C9FB6EBCA975}"/>
              </a:ext>
            </a:extLst>
          </p:cNvPr>
          <p:cNvSpPr/>
          <p:nvPr/>
        </p:nvSpPr>
        <p:spPr>
          <a:xfrm>
            <a:off x="122428" y="1037358"/>
            <a:ext cx="5676084" cy="3656562"/>
          </a:xfrm>
          <a:prstGeom prst="rect">
            <a:avLst/>
          </a:prstGeom>
          <a:noFill/>
          <a:ln>
            <a:solidFill>
              <a:srgbClr val="92D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3EABA6B-D466-8C4D-9C26-9A71DA684940}"/>
              </a:ext>
            </a:extLst>
          </p:cNvPr>
          <p:cNvSpPr txBox="1"/>
          <p:nvPr/>
        </p:nvSpPr>
        <p:spPr>
          <a:xfrm>
            <a:off x="514413" y="4276173"/>
            <a:ext cx="149085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RPLIDAR A1</a:t>
            </a:r>
          </a:p>
        </p:txBody>
      </p:sp>
      <p:sp>
        <p:nvSpPr>
          <p:cNvPr id="63" name="文本框 62">
            <a:extLst>
              <a:ext uri="{FF2B5EF4-FFF2-40B4-BE49-F238E27FC236}">
                <a16:creationId xmlns:a16="http://schemas.microsoft.com/office/drawing/2014/main" id="{BBE44950-62BE-19B0-E759-4DD9AA295FA1}"/>
              </a:ext>
            </a:extLst>
          </p:cNvPr>
          <p:cNvSpPr txBox="1"/>
          <p:nvPr/>
        </p:nvSpPr>
        <p:spPr>
          <a:xfrm>
            <a:off x="2498266" y="662491"/>
            <a:ext cx="633507"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ROS</a:t>
            </a:r>
            <a:endParaRPr kumimoji="1" lang="zh-CN" altLang="en-US" dirty="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2029516E-2464-FA90-C5E6-E636DE24A5CB}"/>
              </a:ext>
            </a:extLst>
          </p:cNvPr>
          <p:cNvSpPr txBox="1"/>
          <p:nvPr/>
        </p:nvSpPr>
        <p:spPr>
          <a:xfrm>
            <a:off x="7577484" y="662491"/>
            <a:ext cx="1568058" cy="369332"/>
          </a:xfrm>
          <a:prstGeom prst="rect">
            <a:avLst/>
          </a:prstGeom>
          <a:noFill/>
        </p:spPr>
        <p:txBody>
          <a:bodyPr wrap="none" rtlCol="0">
            <a:spAutoFit/>
          </a:bodyPr>
          <a:lstStyle/>
          <a:p>
            <a:r>
              <a:rPr kumimoji="1" lang="en-US" altLang="zh-CN" dirty="0"/>
              <a:t>Mobile device</a:t>
            </a:r>
            <a:endParaRPr kumimoji="1" lang="zh-CN" altLang="en-US" dirty="0"/>
          </a:p>
        </p:txBody>
      </p:sp>
      <p:sp>
        <p:nvSpPr>
          <p:cNvPr id="2" name="矩形 60">
            <a:extLst>
              <a:ext uri="{FF2B5EF4-FFF2-40B4-BE49-F238E27FC236}">
                <a16:creationId xmlns:a16="http://schemas.microsoft.com/office/drawing/2014/main" id="{C5D313D0-C8F2-8632-5DA0-41F84BBBCF06}"/>
              </a:ext>
            </a:extLst>
          </p:cNvPr>
          <p:cNvSpPr/>
          <p:nvPr/>
        </p:nvSpPr>
        <p:spPr>
          <a:xfrm>
            <a:off x="6051234" y="1037358"/>
            <a:ext cx="5676084" cy="3656562"/>
          </a:xfrm>
          <a:prstGeom prst="rect">
            <a:avLst/>
          </a:prstGeom>
          <a:noFill/>
          <a:ln>
            <a:solidFill>
              <a:schemeClr val="accent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F0"/>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D881E444-805B-2FAB-F5D4-EE32CE71A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3988" y="1175598"/>
            <a:ext cx="1543801" cy="562536"/>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48">
            <a:extLst>
              <a:ext uri="{FF2B5EF4-FFF2-40B4-BE49-F238E27FC236}">
                <a16:creationId xmlns:a16="http://schemas.microsoft.com/office/drawing/2014/main" id="{D7A1816D-1C5C-4AEC-9D0A-2640C4A7A54A}"/>
              </a:ext>
            </a:extLst>
          </p:cNvPr>
          <p:cNvSpPr/>
          <p:nvPr/>
        </p:nvSpPr>
        <p:spPr>
          <a:xfrm>
            <a:off x="6707135" y="3638873"/>
            <a:ext cx="2019680" cy="648433"/>
          </a:xfrm>
          <a:prstGeom prst="ellipse">
            <a:avLst/>
          </a:prstGeom>
          <a:solidFill>
            <a:schemeClr val="accent5">
              <a:lumMod val="60000"/>
              <a:lumOff val="4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latin typeface="Times New Roman" panose="02020603050405020304" pitchFamily="18" charset="0"/>
                <a:cs typeface="Times New Roman" panose="02020603050405020304" pitchFamily="18" charset="0"/>
              </a:rPr>
              <a:t>iviz_roslib</a:t>
            </a:r>
            <a:endParaRPr kumimoji="1"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 name="直线箭头连接符 46">
            <a:extLst>
              <a:ext uri="{FF2B5EF4-FFF2-40B4-BE49-F238E27FC236}">
                <a16:creationId xmlns:a16="http://schemas.microsoft.com/office/drawing/2014/main" id="{5A9BEBF4-C1CB-3EBF-D8A2-DCAC6BA7C352}"/>
              </a:ext>
            </a:extLst>
          </p:cNvPr>
          <p:cNvCxnSpPr>
            <a:cxnSpLocks/>
            <a:stCxn id="37" idx="6"/>
            <a:endCxn id="4" idx="2"/>
          </p:cNvCxnSpPr>
          <p:nvPr/>
        </p:nvCxnSpPr>
        <p:spPr>
          <a:xfrm flipV="1">
            <a:off x="5638205" y="3963090"/>
            <a:ext cx="1068930" cy="28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48">
            <a:extLst>
              <a:ext uri="{FF2B5EF4-FFF2-40B4-BE49-F238E27FC236}">
                <a16:creationId xmlns:a16="http://schemas.microsoft.com/office/drawing/2014/main" id="{104B8034-57D4-D427-3B4B-904A0E861807}"/>
              </a:ext>
            </a:extLst>
          </p:cNvPr>
          <p:cNvSpPr/>
          <p:nvPr/>
        </p:nvSpPr>
        <p:spPr>
          <a:xfrm>
            <a:off x="7721948" y="2059274"/>
            <a:ext cx="2019680" cy="648433"/>
          </a:xfrm>
          <a:prstGeom prst="ellipse">
            <a:avLst/>
          </a:prstGeom>
          <a:solidFill>
            <a:schemeClr val="accent5">
              <a:lumMod val="60000"/>
              <a:lumOff val="4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latin typeface="Times New Roman" panose="02020603050405020304" pitchFamily="18" charset="0"/>
                <a:cs typeface="Times New Roman" panose="02020603050405020304" pitchFamily="18" charset="0"/>
              </a:rPr>
              <a:t>iviz</a:t>
            </a:r>
            <a:endParaRPr kumimoji="1"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14" name="直线箭头连接符 46">
            <a:extLst>
              <a:ext uri="{FF2B5EF4-FFF2-40B4-BE49-F238E27FC236}">
                <a16:creationId xmlns:a16="http://schemas.microsoft.com/office/drawing/2014/main" id="{41BD0898-1ADE-4540-5D58-46363F74A314}"/>
              </a:ext>
            </a:extLst>
          </p:cNvPr>
          <p:cNvCxnSpPr>
            <a:cxnSpLocks/>
            <a:stCxn id="4" idx="0"/>
            <a:endCxn id="13" idx="4"/>
          </p:cNvCxnSpPr>
          <p:nvPr/>
        </p:nvCxnSpPr>
        <p:spPr>
          <a:xfrm flipV="1">
            <a:off x="7716975" y="2707707"/>
            <a:ext cx="1014813" cy="9311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椭圆 48">
            <a:extLst>
              <a:ext uri="{FF2B5EF4-FFF2-40B4-BE49-F238E27FC236}">
                <a16:creationId xmlns:a16="http://schemas.microsoft.com/office/drawing/2014/main" id="{BC888836-34C6-8E48-34B8-6ED8F03BA15A}"/>
              </a:ext>
            </a:extLst>
          </p:cNvPr>
          <p:cNvSpPr/>
          <p:nvPr/>
        </p:nvSpPr>
        <p:spPr>
          <a:xfrm>
            <a:off x="9274037" y="3638873"/>
            <a:ext cx="2019680" cy="648433"/>
          </a:xfrm>
          <a:prstGeom prst="ellipse">
            <a:avLst/>
          </a:prstGeom>
          <a:solidFill>
            <a:schemeClr val="accent5">
              <a:lumMod val="60000"/>
              <a:lumOff val="4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a:solidFill>
                  <a:schemeClr val="tx1"/>
                </a:solidFill>
                <a:latin typeface="Times New Roman" panose="02020603050405020304" pitchFamily="18" charset="0"/>
                <a:cs typeface="Times New Roman" panose="02020603050405020304" pitchFamily="18" charset="0"/>
              </a:rPr>
              <a:t>iviz_xmlrpc</a:t>
            </a:r>
            <a:endParaRPr kumimoji="1"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0D5E84EB-D6BC-6C99-DA7C-AE2382B8CDA3}"/>
              </a:ext>
            </a:extLst>
          </p:cNvPr>
          <p:cNvSpPr txBox="1"/>
          <p:nvPr/>
        </p:nvSpPr>
        <p:spPr>
          <a:xfrm>
            <a:off x="7138180" y="2986808"/>
            <a:ext cx="1157589" cy="369332"/>
          </a:xfrm>
          <a:prstGeom prst="rect">
            <a:avLst/>
          </a:prstGeom>
          <a:noFill/>
        </p:spPr>
        <p:txBody>
          <a:bodyPr wrap="square" rtlCol="0">
            <a:spAutoFit/>
          </a:bodyPr>
          <a:lstStyle/>
          <a:p>
            <a:r>
              <a:rPr kumimoji="1" lang="en-US" dirty="0">
                <a:latin typeface="Times New Roman" panose="02020603050405020304" pitchFamily="18" charset="0"/>
                <a:cs typeface="Times New Roman" panose="02020603050405020304" pitchFamily="18" charset="0"/>
              </a:rPr>
              <a:t>R</a:t>
            </a:r>
            <a:r>
              <a:rPr kumimoji="1" lang="en-CN" dirty="0">
                <a:latin typeface="Times New Roman" panose="02020603050405020304" pitchFamily="18" charset="0"/>
                <a:cs typeface="Times New Roman" panose="02020603050405020304" pitchFamily="18" charset="0"/>
              </a:rPr>
              <a:t>OS data</a:t>
            </a:r>
          </a:p>
        </p:txBody>
      </p:sp>
      <p:cxnSp>
        <p:nvCxnSpPr>
          <p:cNvPr id="32" name="直线箭头连接符 49">
            <a:extLst>
              <a:ext uri="{FF2B5EF4-FFF2-40B4-BE49-F238E27FC236}">
                <a16:creationId xmlns:a16="http://schemas.microsoft.com/office/drawing/2014/main" id="{ABA45AF4-0966-32B6-1437-08FE2300DDA8}"/>
              </a:ext>
            </a:extLst>
          </p:cNvPr>
          <p:cNvCxnSpPr>
            <a:cxnSpLocks/>
            <a:stCxn id="4" idx="6"/>
            <a:endCxn id="22" idx="2"/>
          </p:cNvCxnSpPr>
          <p:nvPr/>
        </p:nvCxnSpPr>
        <p:spPr>
          <a:xfrm>
            <a:off x="8726815" y="3963090"/>
            <a:ext cx="547222"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2A7D0D04-03DA-4D35-A3E6-AD6DBA938D4E}"/>
              </a:ext>
            </a:extLst>
          </p:cNvPr>
          <p:cNvGrpSpPr/>
          <p:nvPr/>
        </p:nvGrpSpPr>
        <p:grpSpPr>
          <a:xfrm>
            <a:off x="282295" y="541343"/>
            <a:ext cx="11569291" cy="0"/>
            <a:chOff x="289642" y="796413"/>
            <a:chExt cx="11569291" cy="0"/>
          </a:xfrm>
        </p:grpSpPr>
        <p:cxnSp>
          <p:nvCxnSpPr>
            <p:cNvPr id="30" name="直接连接符 29">
              <a:extLst>
                <a:ext uri="{FF2B5EF4-FFF2-40B4-BE49-F238E27FC236}">
                  <a16:creationId xmlns:a16="http://schemas.microsoft.com/office/drawing/2014/main" id="{13B0746A-EAC3-49DD-94B5-F2D1E70D2086}"/>
                </a:ext>
              </a:extLst>
            </p:cNvPr>
            <p:cNvCxnSpPr/>
            <p:nvPr/>
          </p:nvCxnSpPr>
          <p:spPr>
            <a:xfrm>
              <a:off x="289642" y="796413"/>
              <a:ext cx="39820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A6F4F40-F312-4ABF-904D-DC4D6F791B3E}"/>
                </a:ext>
              </a:extLst>
            </p:cNvPr>
            <p:cNvCxnSpPr/>
            <p:nvPr/>
          </p:nvCxnSpPr>
          <p:spPr>
            <a:xfrm>
              <a:off x="7876868" y="796413"/>
              <a:ext cx="39820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Copyright Notice">
            <a:extLst>
              <a:ext uri="{FF2B5EF4-FFF2-40B4-BE49-F238E27FC236}">
                <a16:creationId xmlns:a16="http://schemas.microsoft.com/office/drawing/2014/main" id="{1167F965-48D8-43BA-96D3-85B9C6ADA4A6}"/>
              </a:ext>
            </a:extLst>
          </p:cNvPr>
          <p:cNvSpPr/>
          <p:nvPr/>
        </p:nvSpPr>
        <p:spPr bwMode="auto">
          <a:xfrm>
            <a:off x="4418133" y="275250"/>
            <a:ext cx="10884840"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tx1"/>
                </a:solidFill>
              </a:rPr>
              <a:t>ROS and mobile building</a:t>
            </a:r>
          </a:p>
        </p:txBody>
      </p:sp>
    </p:spTree>
    <p:extLst>
      <p:ext uri="{BB962C8B-B14F-4D97-AF65-F5344CB8AC3E}">
        <p14:creationId xmlns:p14="http://schemas.microsoft.com/office/powerpoint/2010/main" val="10120201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pyright Notice">
            <a:extLst>
              <a:ext uri="{FF2B5EF4-FFF2-40B4-BE49-F238E27FC236}">
                <a16:creationId xmlns:a16="http://schemas.microsoft.com/office/drawing/2014/main" id="{947386B3-8D9D-4710-A1DA-C4AC22DE6560}"/>
              </a:ext>
            </a:extLst>
          </p:cNvPr>
          <p:cNvSpPr/>
          <p:nvPr/>
        </p:nvSpPr>
        <p:spPr bwMode="auto">
          <a:xfrm>
            <a:off x="322546" y="1313794"/>
            <a:ext cx="10321070"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cap="small" dirty="0">
                <a:solidFill>
                  <a:schemeClr val="bg1">
                    <a:lumMod val="85000"/>
                  </a:schemeClr>
                </a:solidFill>
                <a:latin typeface="微软雅黑" panose="020B0503020204020204" pitchFamily="34" charset="-122"/>
                <a:ea typeface="微软雅黑" panose="020B0503020204020204" pitchFamily="34" charset="-122"/>
              </a:rPr>
              <a:t>topic</a:t>
            </a:r>
            <a:r>
              <a:rPr lang="zh-CN" altLang="en-US" sz="2400" cap="small" dirty="0">
                <a:solidFill>
                  <a:schemeClr val="bg1">
                    <a:lumMod val="85000"/>
                  </a:schemeClr>
                </a:solidFill>
                <a:latin typeface="微软雅黑" panose="020B0503020204020204" pitchFamily="34" charset="-122"/>
                <a:ea typeface="微软雅黑" panose="020B0503020204020204" pitchFamily="34" charset="-122"/>
              </a:rPr>
              <a:t>：</a:t>
            </a:r>
            <a:r>
              <a:rPr lang="en-US" altLang="zh-CN" sz="2400" cap="small" dirty="0">
                <a:solidFill>
                  <a:schemeClr val="bg1">
                    <a:lumMod val="85000"/>
                  </a:schemeClr>
                </a:solidFill>
                <a:latin typeface="微软雅黑" panose="020B0503020204020204" pitchFamily="34" charset="-122"/>
                <a:ea typeface="微软雅黑" panose="020B0503020204020204" pitchFamily="34" charset="-122"/>
              </a:rPr>
              <a:t>Interaction between a mobile device and a ROS host</a:t>
            </a:r>
            <a:endParaRPr lang="en-US" sz="2400" cap="small" dirty="0">
              <a:solidFill>
                <a:schemeClr val="bg1">
                  <a:lumMod val="8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7F17E43-B3A8-441B-BED3-56A51197DB63}"/>
              </a:ext>
            </a:extLst>
          </p:cNvPr>
          <p:cNvPicPr>
            <a:picLocks noChangeAspect="1"/>
          </p:cNvPicPr>
          <p:nvPr/>
        </p:nvPicPr>
        <p:blipFill>
          <a:blip r:embed="rId3"/>
          <a:stretch>
            <a:fillRect/>
          </a:stretch>
        </p:blipFill>
        <p:spPr>
          <a:xfrm>
            <a:off x="9478583" y="1158523"/>
            <a:ext cx="1905697" cy="782107"/>
          </a:xfrm>
          <a:prstGeom prst="rect">
            <a:avLst/>
          </a:prstGeom>
        </p:spPr>
      </p:pic>
      <p:sp>
        <p:nvSpPr>
          <p:cNvPr id="6" name="Copyright Notice">
            <a:extLst>
              <a:ext uri="{FF2B5EF4-FFF2-40B4-BE49-F238E27FC236}">
                <a16:creationId xmlns:a16="http://schemas.microsoft.com/office/drawing/2014/main" id="{D2273245-5A8B-4316-9806-E2626B7277C3}"/>
              </a:ext>
            </a:extLst>
          </p:cNvPr>
          <p:cNvSpPr/>
          <p:nvPr/>
        </p:nvSpPr>
        <p:spPr bwMode="auto">
          <a:xfrm>
            <a:off x="322546" y="2023073"/>
            <a:ext cx="10884840" cy="412808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t>Functionality:</a:t>
            </a:r>
          </a:p>
          <a:p>
            <a:r>
              <a:rPr lang="en-US" altLang="zh-CN" sz="2400" dirty="0"/>
              <a:t>1. Start a SLAM application (Google cartographer) in the ROS system</a:t>
            </a:r>
          </a:p>
          <a:p>
            <a:r>
              <a:rPr lang="en-US" altLang="zh-CN" sz="2400" dirty="0">
                <a:solidFill>
                  <a:srgbClr val="FFFF00"/>
                </a:solidFill>
              </a:rPr>
              <a:t>2. Combined with hardware, self-purchase RPLIDAR A1M8 LiDAR to realize     autonomous map building</a:t>
            </a:r>
          </a:p>
          <a:p>
            <a:r>
              <a:rPr lang="en-US" altLang="zh-CN" sz="2400" dirty="0">
                <a:solidFill>
                  <a:srgbClr val="FFFF00"/>
                </a:solidFill>
              </a:rPr>
              <a:t>3. The use of Sprint Lidar to generate 3D point cloud map</a:t>
            </a:r>
          </a:p>
          <a:p>
            <a:r>
              <a:rPr lang="en-US" altLang="zh-CN" sz="2400" dirty="0"/>
              <a:t>4.</a:t>
            </a:r>
            <a:r>
              <a:rPr lang="zh-CN" altLang="en-US" sz="2400" dirty="0"/>
              <a:t> </a:t>
            </a:r>
            <a:r>
              <a:rPr lang="en-US" altLang="zh-CN" sz="2400" dirty="0"/>
              <a:t>The cartographer accepts the radar data and sends it to the mobile app after processing</a:t>
            </a:r>
          </a:p>
          <a:p>
            <a:r>
              <a:rPr lang="en-US" altLang="zh-CN" sz="2400" dirty="0"/>
              <a:t>5.</a:t>
            </a:r>
            <a:r>
              <a:rPr lang="zh-CN" altLang="en-US" sz="2400" dirty="0"/>
              <a:t> </a:t>
            </a:r>
            <a:r>
              <a:rPr lang="en-US" altLang="zh-CN" sz="2400" dirty="0"/>
              <a:t>App and cartographer real-time synchronization</a:t>
            </a:r>
          </a:p>
          <a:p>
            <a:r>
              <a:rPr lang="en-US" altLang="zh-CN" sz="2400" dirty="0"/>
              <a:t>6. Display 2D grid map and </a:t>
            </a:r>
            <a:r>
              <a:rPr lang="en-US" altLang="zh-CN" sz="2400" dirty="0">
                <a:solidFill>
                  <a:srgbClr val="FFFF00"/>
                </a:solidFill>
              </a:rPr>
              <a:t>3D point cloud</a:t>
            </a:r>
            <a:endParaRPr lang="en-US" altLang="zh-CN" sz="2400" dirty="0"/>
          </a:p>
          <a:p>
            <a:r>
              <a:rPr lang="en-US" altLang="zh-CN" sz="2400" dirty="0">
                <a:solidFill>
                  <a:srgbClr val="FFFF00"/>
                </a:solidFill>
              </a:rPr>
              <a:t>7. Switch between 2D and 3D map on mobile</a:t>
            </a:r>
          </a:p>
          <a:p>
            <a:r>
              <a:rPr lang="en-US" altLang="zh-CN" sz="2400" dirty="0"/>
              <a:t>8.</a:t>
            </a:r>
            <a:r>
              <a:rPr lang="zh-CN" altLang="en-US" sz="2400" dirty="0"/>
              <a:t> </a:t>
            </a:r>
            <a:r>
              <a:rPr lang="en-US" altLang="zh-CN" sz="2400" dirty="0"/>
              <a:t>Exit SLAM program from APP</a:t>
            </a:r>
          </a:p>
        </p:txBody>
      </p:sp>
      <p:sp>
        <p:nvSpPr>
          <p:cNvPr id="7" name="Copyright Notice">
            <a:extLst>
              <a:ext uri="{FF2B5EF4-FFF2-40B4-BE49-F238E27FC236}">
                <a16:creationId xmlns:a16="http://schemas.microsoft.com/office/drawing/2014/main" id="{D5C7BB95-DEB0-400E-8A6B-59EC4653BD37}"/>
              </a:ext>
            </a:extLst>
          </p:cNvPr>
          <p:cNvSpPr/>
          <p:nvPr/>
        </p:nvSpPr>
        <p:spPr bwMode="auto">
          <a:xfrm>
            <a:off x="4401923" y="531687"/>
            <a:ext cx="10884840"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bg1"/>
                </a:solidFill>
              </a:rPr>
              <a:t>Project introduction</a:t>
            </a:r>
          </a:p>
        </p:txBody>
      </p:sp>
    </p:spTree>
    <p:extLst>
      <p:ext uri="{BB962C8B-B14F-4D97-AF65-F5344CB8AC3E}">
        <p14:creationId xmlns:p14="http://schemas.microsoft.com/office/powerpoint/2010/main" val="23727870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通信和2D图显示">
            <a:hlinkClick r:id="" action="ppaction://media"/>
            <a:extLst>
              <a:ext uri="{FF2B5EF4-FFF2-40B4-BE49-F238E27FC236}">
                <a16:creationId xmlns:a16="http://schemas.microsoft.com/office/drawing/2014/main" id="{65224D16-F2B3-44FB-BAC0-C2D9C467A18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0322" y="973879"/>
            <a:ext cx="5322296" cy="3991722"/>
          </a:xfrm>
          <a:prstGeom prst="rect">
            <a:avLst/>
          </a:prstGeom>
        </p:spPr>
      </p:pic>
      <p:sp>
        <p:nvSpPr>
          <p:cNvPr id="8" name="文本框 7">
            <a:extLst>
              <a:ext uri="{FF2B5EF4-FFF2-40B4-BE49-F238E27FC236}">
                <a16:creationId xmlns:a16="http://schemas.microsoft.com/office/drawing/2014/main" id="{5D27A412-375F-4BBC-BE2C-D1A7B78CCF4E}"/>
              </a:ext>
            </a:extLst>
          </p:cNvPr>
          <p:cNvSpPr txBox="1"/>
          <p:nvPr/>
        </p:nvSpPr>
        <p:spPr>
          <a:xfrm>
            <a:off x="1868916" y="5183036"/>
            <a:ext cx="2070847" cy="369332"/>
          </a:xfrm>
          <a:prstGeom prst="rect">
            <a:avLst/>
          </a:prstGeom>
          <a:noFill/>
        </p:spPr>
        <p:txBody>
          <a:bodyPr wrap="square" rtlCol="0">
            <a:spAutoFit/>
          </a:bodyPr>
          <a:lstStyle/>
          <a:p>
            <a:r>
              <a:rPr lang="en-US" altLang="zh-CN" dirty="0">
                <a:solidFill>
                  <a:schemeClr val="bg1"/>
                </a:solidFill>
              </a:rPr>
              <a:t>2D</a:t>
            </a:r>
            <a:r>
              <a:rPr lang="zh-CN" altLang="en-US" dirty="0">
                <a:solidFill>
                  <a:schemeClr val="bg1"/>
                </a:solidFill>
              </a:rPr>
              <a:t> </a:t>
            </a:r>
            <a:r>
              <a:rPr lang="en-US" altLang="zh-CN" dirty="0">
                <a:solidFill>
                  <a:schemeClr val="bg1"/>
                </a:solidFill>
              </a:rPr>
              <a:t>grid</a:t>
            </a:r>
            <a:r>
              <a:rPr lang="zh-CN" altLang="en-US" dirty="0">
                <a:solidFill>
                  <a:schemeClr val="bg1"/>
                </a:solidFill>
              </a:rPr>
              <a:t> </a:t>
            </a:r>
            <a:r>
              <a:rPr lang="en-US" altLang="zh-CN" dirty="0">
                <a:solidFill>
                  <a:schemeClr val="bg1"/>
                </a:solidFill>
              </a:rPr>
              <a:t>map</a:t>
            </a:r>
            <a:endParaRPr lang="zh-CN" altLang="en-US" dirty="0">
              <a:solidFill>
                <a:schemeClr val="bg1"/>
              </a:solidFill>
            </a:endParaRPr>
          </a:p>
        </p:txBody>
      </p:sp>
      <p:sp>
        <p:nvSpPr>
          <p:cNvPr id="11" name="文本框 10">
            <a:extLst>
              <a:ext uri="{FF2B5EF4-FFF2-40B4-BE49-F238E27FC236}">
                <a16:creationId xmlns:a16="http://schemas.microsoft.com/office/drawing/2014/main" id="{21D52A68-FF7D-4705-96A2-119E1BEF89DD}"/>
              </a:ext>
            </a:extLst>
          </p:cNvPr>
          <p:cNvSpPr txBox="1"/>
          <p:nvPr/>
        </p:nvSpPr>
        <p:spPr>
          <a:xfrm>
            <a:off x="8126058" y="5242715"/>
            <a:ext cx="2070847" cy="369332"/>
          </a:xfrm>
          <a:prstGeom prst="rect">
            <a:avLst/>
          </a:prstGeom>
          <a:noFill/>
        </p:spPr>
        <p:txBody>
          <a:bodyPr wrap="square" rtlCol="0">
            <a:spAutoFit/>
          </a:bodyPr>
          <a:lstStyle/>
          <a:p>
            <a:r>
              <a:rPr lang="en-US" altLang="zh-CN" dirty="0">
                <a:solidFill>
                  <a:schemeClr val="bg1"/>
                </a:solidFill>
              </a:rPr>
              <a:t>3D point clouds </a:t>
            </a:r>
            <a:endParaRPr lang="zh-CN" altLang="en-US" dirty="0">
              <a:solidFill>
                <a:schemeClr val="bg1"/>
              </a:solidFill>
            </a:endParaRPr>
          </a:p>
        </p:txBody>
      </p:sp>
      <p:pic>
        <p:nvPicPr>
          <p:cNvPr id="3" name="9614a0b224a60145c38c5d5f59de95d4">
            <a:hlinkClick r:id="" action="ppaction://media"/>
            <a:extLst>
              <a:ext uri="{FF2B5EF4-FFF2-40B4-BE49-F238E27FC236}">
                <a16:creationId xmlns:a16="http://schemas.microsoft.com/office/drawing/2014/main" id="{89FF38F4-FC1B-4297-BDAA-70EB15ADEEF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3916" t="14979" r="20956" b="4731"/>
          <a:stretch/>
        </p:blipFill>
        <p:spPr>
          <a:xfrm>
            <a:off x="6606540" y="973879"/>
            <a:ext cx="4446270" cy="4111079"/>
          </a:xfrm>
          <a:prstGeom prst="rect">
            <a:avLst/>
          </a:prstGeom>
        </p:spPr>
      </p:pic>
      <p:sp>
        <p:nvSpPr>
          <p:cNvPr id="9" name="Copyright Notice">
            <a:extLst>
              <a:ext uri="{FF2B5EF4-FFF2-40B4-BE49-F238E27FC236}">
                <a16:creationId xmlns:a16="http://schemas.microsoft.com/office/drawing/2014/main" id="{60593BD8-863B-4B72-96E9-2329ED7D1BBC}"/>
              </a:ext>
            </a:extLst>
          </p:cNvPr>
          <p:cNvSpPr/>
          <p:nvPr/>
        </p:nvSpPr>
        <p:spPr bwMode="auto">
          <a:xfrm>
            <a:off x="505426" y="5769804"/>
            <a:ext cx="10884840" cy="80409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t>We complete the communication between ROS and mobile, which can receive and display 2D grid maps </a:t>
            </a:r>
            <a:r>
              <a:rPr lang="en-US" altLang="zh-CN" sz="2400" dirty="0">
                <a:solidFill>
                  <a:srgbClr val="FFFF00"/>
                </a:solidFill>
              </a:rPr>
              <a:t>and 3D point clouds </a:t>
            </a:r>
            <a:r>
              <a:rPr lang="en-US" altLang="zh-CN" sz="2400" dirty="0"/>
              <a:t>on mobile.</a:t>
            </a:r>
          </a:p>
        </p:txBody>
      </p:sp>
      <p:sp>
        <p:nvSpPr>
          <p:cNvPr id="10" name="Copyright Notice">
            <a:extLst>
              <a:ext uri="{FF2B5EF4-FFF2-40B4-BE49-F238E27FC236}">
                <a16:creationId xmlns:a16="http://schemas.microsoft.com/office/drawing/2014/main" id="{89E7B9AF-0E7C-4D0B-AA8F-36989A3C9218}"/>
              </a:ext>
            </a:extLst>
          </p:cNvPr>
          <p:cNvSpPr/>
          <p:nvPr/>
        </p:nvSpPr>
        <p:spPr bwMode="auto">
          <a:xfrm>
            <a:off x="3578963" y="539804"/>
            <a:ext cx="10884840"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solidFill>
                  <a:schemeClr val="bg1"/>
                </a:solidFill>
              </a:rPr>
              <a:t>ROS communication with mobile</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video>
              <p:cMediaNode vol="80000">
                <p:cTn id="2" fill="hold" display="0">
                  <p:stCondLst>
                    <p:cond delay="indefinite"/>
                  </p:stCondLst>
                </p:cTn>
                <p:tgtEl>
                  <p:spTgt spid="5"/>
                </p:tgtEl>
              </p:cMediaNode>
            </p:video>
            <p:video>
              <p:cMediaNode vol="80000">
                <p:cTn id="3"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AA85A5A-FB1D-491B-994C-1F6A2B266D38}"/>
              </a:ext>
            </a:extLst>
          </p:cNvPr>
          <p:cNvSpPr txBox="1"/>
          <p:nvPr/>
        </p:nvSpPr>
        <p:spPr>
          <a:xfrm>
            <a:off x="2036064" y="4564048"/>
            <a:ext cx="4059936" cy="403316"/>
          </a:xfrm>
          <a:prstGeom prst="rect">
            <a:avLst/>
          </a:prstGeom>
          <a:noFill/>
        </p:spPr>
        <p:txBody>
          <a:bodyPr wrap="square" rtlCol="0" anchor="ctr">
            <a:spAutoFit/>
          </a:bodyPr>
          <a:lstStyle/>
          <a:p>
            <a:pPr>
              <a:lnSpc>
                <a:spcPct val="120000"/>
              </a:lnSpc>
            </a:pPr>
            <a:r>
              <a:rPr lang="en-US" altLang="zh-CN" dirty="0">
                <a:solidFill>
                  <a:schemeClr val="bg1"/>
                </a:solidFill>
              </a:rPr>
              <a:t>2D</a:t>
            </a:r>
            <a:r>
              <a:rPr lang="zh-CN" altLang="en-US" dirty="0">
                <a:solidFill>
                  <a:schemeClr val="bg1"/>
                </a:solidFill>
              </a:rPr>
              <a:t> </a:t>
            </a:r>
            <a:r>
              <a:rPr lang="en-US" altLang="zh-CN" dirty="0">
                <a:solidFill>
                  <a:schemeClr val="bg1"/>
                </a:solidFill>
              </a:rPr>
              <a:t>-&gt; 3D</a:t>
            </a:r>
            <a:endParaRPr lang="zh-CN" altLang="en-US" dirty="0">
              <a:solidFill>
                <a:schemeClr val="bg1"/>
              </a:solidFill>
            </a:endParaRPr>
          </a:p>
        </p:txBody>
      </p:sp>
      <p:sp>
        <p:nvSpPr>
          <p:cNvPr id="11" name="文本框 10">
            <a:extLst>
              <a:ext uri="{FF2B5EF4-FFF2-40B4-BE49-F238E27FC236}">
                <a16:creationId xmlns:a16="http://schemas.microsoft.com/office/drawing/2014/main" id="{724A4517-1C16-4BFA-B819-B49032BEC76B}"/>
              </a:ext>
            </a:extLst>
          </p:cNvPr>
          <p:cNvSpPr txBox="1"/>
          <p:nvPr/>
        </p:nvSpPr>
        <p:spPr>
          <a:xfrm>
            <a:off x="7765503" y="4572722"/>
            <a:ext cx="4059936" cy="403316"/>
          </a:xfrm>
          <a:prstGeom prst="rect">
            <a:avLst/>
          </a:prstGeom>
          <a:noFill/>
        </p:spPr>
        <p:txBody>
          <a:bodyPr wrap="square" rtlCol="0" anchor="ctr">
            <a:spAutoFit/>
          </a:bodyPr>
          <a:lstStyle/>
          <a:p>
            <a:pPr>
              <a:lnSpc>
                <a:spcPct val="120000"/>
              </a:lnSpc>
            </a:pPr>
            <a:r>
              <a:rPr lang="en-US" altLang="zh-CN" dirty="0">
                <a:solidFill>
                  <a:schemeClr val="bg1"/>
                </a:solidFill>
              </a:rPr>
              <a:t>3D</a:t>
            </a:r>
            <a:r>
              <a:rPr lang="zh-CN" altLang="en-US" dirty="0">
                <a:solidFill>
                  <a:schemeClr val="bg1"/>
                </a:solidFill>
              </a:rPr>
              <a:t> </a:t>
            </a:r>
            <a:r>
              <a:rPr lang="en-US" altLang="zh-CN" dirty="0">
                <a:solidFill>
                  <a:schemeClr val="bg1"/>
                </a:solidFill>
              </a:rPr>
              <a:t>-&gt;</a:t>
            </a:r>
            <a:r>
              <a:rPr lang="zh-CN" altLang="en-US" dirty="0">
                <a:solidFill>
                  <a:schemeClr val="bg1"/>
                </a:solidFill>
              </a:rPr>
              <a:t> </a:t>
            </a:r>
            <a:r>
              <a:rPr lang="en-US" altLang="zh-CN" dirty="0">
                <a:solidFill>
                  <a:schemeClr val="bg1"/>
                </a:solidFill>
              </a:rPr>
              <a:t>2D</a:t>
            </a:r>
            <a:endParaRPr lang="zh-CN" altLang="en-US" dirty="0">
              <a:solidFill>
                <a:schemeClr val="bg1"/>
              </a:solidFill>
            </a:endParaRPr>
          </a:p>
        </p:txBody>
      </p:sp>
      <p:pic>
        <p:nvPicPr>
          <p:cNvPr id="10" name="3D到2D">
            <a:hlinkClick r:id="" action="ppaction://media"/>
            <a:extLst>
              <a:ext uri="{FF2B5EF4-FFF2-40B4-BE49-F238E27FC236}">
                <a16:creationId xmlns:a16="http://schemas.microsoft.com/office/drawing/2014/main" id="{1324B393-EEF6-4BDA-AB3A-2097433A11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406625" y="954570"/>
            <a:ext cx="4521930" cy="3391447"/>
          </a:xfrm>
          <a:prstGeom prst="rect">
            <a:avLst/>
          </a:prstGeom>
        </p:spPr>
      </p:pic>
      <p:pic>
        <p:nvPicPr>
          <p:cNvPr id="12" name="2D到3D">
            <a:hlinkClick r:id="" action="ppaction://media"/>
            <a:extLst>
              <a:ext uri="{FF2B5EF4-FFF2-40B4-BE49-F238E27FC236}">
                <a16:creationId xmlns:a16="http://schemas.microsoft.com/office/drawing/2014/main" id="{40515FC1-11A5-40B5-9AB4-F44CE027706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29529" y="1079783"/>
            <a:ext cx="4424362" cy="3318272"/>
          </a:xfrm>
          <a:prstGeom prst="rect">
            <a:avLst/>
          </a:prstGeom>
        </p:spPr>
      </p:pic>
      <p:sp>
        <p:nvSpPr>
          <p:cNvPr id="8" name="Copyright Notice">
            <a:extLst>
              <a:ext uri="{FF2B5EF4-FFF2-40B4-BE49-F238E27FC236}">
                <a16:creationId xmlns:a16="http://schemas.microsoft.com/office/drawing/2014/main" id="{1AB1A325-35E8-4BAA-B462-78D0892FC968}"/>
              </a:ext>
            </a:extLst>
          </p:cNvPr>
          <p:cNvSpPr/>
          <p:nvPr/>
        </p:nvSpPr>
        <p:spPr bwMode="auto">
          <a:xfrm>
            <a:off x="505426" y="5514789"/>
            <a:ext cx="11147312"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t>We complete the switching of 2D and 3D image using ROS and mobile interaction.</a:t>
            </a:r>
          </a:p>
        </p:txBody>
      </p:sp>
      <p:sp>
        <p:nvSpPr>
          <p:cNvPr id="9" name="Copyright Notice">
            <a:extLst>
              <a:ext uri="{FF2B5EF4-FFF2-40B4-BE49-F238E27FC236}">
                <a16:creationId xmlns:a16="http://schemas.microsoft.com/office/drawing/2014/main" id="{38898F45-77CB-4AFA-B3E4-AC4B7368FAED}"/>
              </a:ext>
            </a:extLst>
          </p:cNvPr>
          <p:cNvSpPr/>
          <p:nvPr/>
        </p:nvSpPr>
        <p:spPr bwMode="auto">
          <a:xfrm>
            <a:off x="3963162" y="479025"/>
            <a:ext cx="10884840"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t>2D and 3D image switching</a:t>
            </a:r>
          </a:p>
        </p:txBody>
      </p:sp>
    </p:spTree>
    <p:extLst>
      <p:ext uri="{BB962C8B-B14F-4D97-AF65-F5344CB8AC3E}">
        <p14:creationId xmlns:p14="http://schemas.microsoft.com/office/powerpoint/2010/main" val="6372807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video>
              <p:cMediaNode vol="80000">
                <p:cTn id="2" fill="hold" display="0">
                  <p:stCondLst>
                    <p:cond delay="indefinite"/>
                  </p:stCondLst>
                </p:cTn>
                <p:tgtEl>
                  <p:spTgt spid="10"/>
                </p:tgtEl>
              </p:cMediaNode>
            </p:video>
            <p:video>
              <p:cMediaNode vol="80000">
                <p:cTn id="3" fill="hold" display="0">
                  <p:stCondLst>
                    <p:cond delay="indefinite"/>
                  </p:stCondLst>
                </p:cTn>
                <p:tgtEl>
                  <p:spTgt spid="1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9C8DA7E-3DEE-4032-AAE3-86CA243C709F}"/>
              </a:ext>
            </a:extLst>
          </p:cNvPr>
          <p:cNvPicPr>
            <a:picLocks noChangeAspect="1"/>
          </p:cNvPicPr>
          <p:nvPr/>
        </p:nvPicPr>
        <p:blipFill rotWithShape="1">
          <a:blip r:embed="rId5"/>
          <a:srcRect l="7843" r="12254"/>
          <a:stretch/>
        </p:blipFill>
        <p:spPr>
          <a:xfrm>
            <a:off x="470736" y="1558170"/>
            <a:ext cx="4995231" cy="2930451"/>
          </a:xfrm>
          <a:prstGeom prst="rect">
            <a:avLst/>
          </a:prstGeom>
        </p:spPr>
      </p:pic>
      <p:pic>
        <p:nvPicPr>
          <p:cNvPr id="3" name="同步通信演示">
            <a:hlinkClick r:id="" action="ppaction://media"/>
            <a:extLst>
              <a:ext uri="{FF2B5EF4-FFF2-40B4-BE49-F238E27FC236}">
                <a16:creationId xmlns:a16="http://schemas.microsoft.com/office/drawing/2014/main" id="{9E7EE3D0-4F78-462E-AD3B-589E167816B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6168" y="1542631"/>
            <a:ext cx="5237314" cy="2945989"/>
          </a:xfrm>
          <a:prstGeom prst="rect">
            <a:avLst/>
          </a:prstGeom>
        </p:spPr>
      </p:pic>
      <p:sp>
        <p:nvSpPr>
          <p:cNvPr id="8" name="文本框 7">
            <a:extLst>
              <a:ext uri="{FF2B5EF4-FFF2-40B4-BE49-F238E27FC236}">
                <a16:creationId xmlns:a16="http://schemas.microsoft.com/office/drawing/2014/main" id="{3A1A6EFA-9F39-4DBE-B94F-8CBCF937044B}"/>
              </a:ext>
            </a:extLst>
          </p:cNvPr>
          <p:cNvSpPr txBox="1"/>
          <p:nvPr/>
        </p:nvSpPr>
        <p:spPr>
          <a:xfrm>
            <a:off x="1018924" y="4446924"/>
            <a:ext cx="4118702" cy="735714"/>
          </a:xfrm>
          <a:prstGeom prst="rect">
            <a:avLst/>
          </a:prstGeom>
          <a:noFill/>
        </p:spPr>
        <p:txBody>
          <a:bodyPr wrap="square" rtlCol="0" anchor="ctr">
            <a:spAutoFit/>
          </a:bodyPr>
          <a:lstStyle/>
          <a:p>
            <a:pPr algn="ctr">
              <a:lnSpc>
                <a:spcPct val="120000"/>
              </a:lnSpc>
            </a:pPr>
            <a:r>
              <a:rPr lang="en-US" altLang="zh-CN" b="1" dirty="0">
                <a:solidFill>
                  <a:schemeClr val="bg1"/>
                </a:solidFill>
              </a:rPr>
              <a:t>RPLIDAR A1M8 </a:t>
            </a:r>
          </a:p>
          <a:p>
            <a:pPr algn="ctr">
              <a:lnSpc>
                <a:spcPct val="120000"/>
              </a:lnSpc>
            </a:pPr>
            <a:r>
              <a:rPr lang="en-US" altLang="zh-CN" b="1" dirty="0">
                <a:solidFill>
                  <a:schemeClr val="bg1"/>
                </a:solidFill>
              </a:rPr>
              <a:t>Laser Scanning Ranging Radar</a:t>
            </a:r>
            <a:endParaRPr lang="zh-CN" altLang="en-US" dirty="0">
              <a:solidFill>
                <a:schemeClr val="bg1"/>
              </a:solidFill>
            </a:endParaRPr>
          </a:p>
        </p:txBody>
      </p:sp>
      <p:sp>
        <p:nvSpPr>
          <p:cNvPr id="10" name="文本框 9">
            <a:extLst>
              <a:ext uri="{FF2B5EF4-FFF2-40B4-BE49-F238E27FC236}">
                <a16:creationId xmlns:a16="http://schemas.microsoft.com/office/drawing/2014/main" id="{BC4E6E76-EFC7-49EB-874C-7DBF87D9CD14}"/>
              </a:ext>
            </a:extLst>
          </p:cNvPr>
          <p:cNvSpPr txBox="1"/>
          <p:nvPr/>
        </p:nvSpPr>
        <p:spPr>
          <a:xfrm>
            <a:off x="5916168" y="4431384"/>
            <a:ext cx="5366996" cy="735714"/>
          </a:xfrm>
          <a:prstGeom prst="rect">
            <a:avLst/>
          </a:prstGeom>
          <a:noFill/>
        </p:spPr>
        <p:txBody>
          <a:bodyPr wrap="square" rtlCol="0" anchor="ctr">
            <a:spAutoFit/>
          </a:bodyPr>
          <a:lstStyle/>
          <a:p>
            <a:pPr>
              <a:lnSpc>
                <a:spcPct val="120000"/>
              </a:lnSpc>
            </a:pPr>
            <a:r>
              <a:rPr lang="en-US" altLang="zh-CN" b="1" dirty="0">
                <a:solidFill>
                  <a:schemeClr val="bg1"/>
                </a:solidFill>
              </a:rPr>
              <a:t>Lidar real-time scanning, map building, ROS and mobile communication, mobile display</a:t>
            </a:r>
            <a:endParaRPr lang="zh-CN" altLang="en-US" dirty="0">
              <a:solidFill>
                <a:schemeClr val="bg1"/>
              </a:solidFill>
            </a:endParaRPr>
          </a:p>
        </p:txBody>
      </p:sp>
      <p:sp>
        <p:nvSpPr>
          <p:cNvPr id="9" name="Copyright Notice">
            <a:extLst>
              <a:ext uri="{FF2B5EF4-FFF2-40B4-BE49-F238E27FC236}">
                <a16:creationId xmlns:a16="http://schemas.microsoft.com/office/drawing/2014/main" id="{104FAA02-A05B-4CB1-9C74-CDBBC54D3E36}"/>
              </a:ext>
            </a:extLst>
          </p:cNvPr>
          <p:cNvSpPr/>
          <p:nvPr/>
        </p:nvSpPr>
        <p:spPr bwMode="auto">
          <a:xfrm>
            <a:off x="3471672" y="427913"/>
            <a:ext cx="4586478" cy="80409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solidFill>
                  <a:srgbClr val="FFFF00"/>
                </a:solidFill>
              </a:rPr>
              <a:t>Hardware:</a:t>
            </a:r>
          </a:p>
          <a:p>
            <a:pPr algn="ctr"/>
            <a:r>
              <a:rPr lang="en-US" altLang="zh-CN" sz="2400" dirty="0"/>
              <a:t>Real-time display of radar scans</a:t>
            </a:r>
          </a:p>
        </p:txBody>
      </p:sp>
      <p:sp>
        <p:nvSpPr>
          <p:cNvPr id="11" name="Copyright Notice">
            <a:extLst>
              <a:ext uri="{FF2B5EF4-FFF2-40B4-BE49-F238E27FC236}">
                <a16:creationId xmlns:a16="http://schemas.microsoft.com/office/drawing/2014/main" id="{B1AB1BD6-FA05-4BD0-BAA6-9C596E5E75EF}"/>
              </a:ext>
            </a:extLst>
          </p:cNvPr>
          <p:cNvSpPr/>
          <p:nvPr/>
        </p:nvSpPr>
        <p:spPr bwMode="auto">
          <a:xfrm>
            <a:off x="470736" y="5315369"/>
            <a:ext cx="10884840" cy="117342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t>We can accept the scanning data from the LIDAR in real time, and process the data to generate bag and construct the map. The mobile device can get ROS bag and display on mobile.</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D4DAD10-A4F5-405C-B922-9A8E2BF6EC1A}"/>
              </a:ext>
            </a:extLst>
          </p:cNvPr>
          <p:cNvPicPr>
            <a:picLocks noChangeAspect="1"/>
          </p:cNvPicPr>
          <p:nvPr/>
        </p:nvPicPr>
        <p:blipFill>
          <a:blip r:embed="rId3"/>
          <a:stretch>
            <a:fillRect/>
          </a:stretch>
        </p:blipFill>
        <p:spPr>
          <a:xfrm>
            <a:off x="6096000" y="1020310"/>
            <a:ext cx="5391097" cy="4041349"/>
          </a:xfrm>
          <a:prstGeom prst="rect">
            <a:avLst/>
          </a:prstGeom>
        </p:spPr>
      </p:pic>
      <p:sp>
        <p:nvSpPr>
          <p:cNvPr id="7" name="文本框 6">
            <a:extLst>
              <a:ext uri="{FF2B5EF4-FFF2-40B4-BE49-F238E27FC236}">
                <a16:creationId xmlns:a16="http://schemas.microsoft.com/office/drawing/2014/main" id="{2DE8BE41-21A6-4EA3-8494-E826E2DD9402}"/>
              </a:ext>
            </a:extLst>
          </p:cNvPr>
          <p:cNvSpPr txBox="1"/>
          <p:nvPr/>
        </p:nvSpPr>
        <p:spPr>
          <a:xfrm>
            <a:off x="2110896" y="4790151"/>
            <a:ext cx="2505456" cy="403316"/>
          </a:xfrm>
          <a:prstGeom prst="rect">
            <a:avLst/>
          </a:prstGeom>
          <a:noFill/>
        </p:spPr>
        <p:txBody>
          <a:bodyPr wrap="square" rtlCol="0" anchor="ctr">
            <a:spAutoFit/>
          </a:bodyPr>
          <a:lstStyle/>
          <a:p>
            <a:pPr>
              <a:lnSpc>
                <a:spcPct val="120000"/>
              </a:lnSpc>
            </a:pPr>
            <a:r>
              <a:rPr lang="en-US" altLang="zh-CN" dirty="0">
                <a:solidFill>
                  <a:schemeClr val="bg1"/>
                </a:solidFill>
              </a:rPr>
              <a:t>SEE parking lot</a:t>
            </a:r>
            <a:endParaRPr lang="zh-CN" altLang="en-US" dirty="0">
              <a:solidFill>
                <a:schemeClr val="bg1"/>
              </a:solidFill>
            </a:endParaRPr>
          </a:p>
        </p:txBody>
      </p:sp>
      <p:pic>
        <p:nvPicPr>
          <p:cNvPr id="4" name="图片 3">
            <a:extLst>
              <a:ext uri="{FF2B5EF4-FFF2-40B4-BE49-F238E27FC236}">
                <a16:creationId xmlns:a16="http://schemas.microsoft.com/office/drawing/2014/main" id="{B65DDFAD-6DD9-4536-925D-FDB4237E7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602" y="1822632"/>
            <a:ext cx="5171557" cy="2909001"/>
          </a:xfrm>
          <a:prstGeom prst="rect">
            <a:avLst/>
          </a:prstGeom>
        </p:spPr>
      </p:pic>
      <p:sp>
        <p:nvSpPr>
          <p:cNvPr id="8" name="Copyright Notice">
            <a:extLst>
              <a:ext uri="{FF2B5EF4-FFF2-40B4-BE49-F238E27FC236}">
                <a16:creationId xmlns:a16="http://schemas.microsoft.com/office/drawing/2014/main" id="{613F269E-0E90-4305-B48C-EE4A61D1694D}"/>
              </a:ext>
            </a:extLst>
          </p:cNvPr>
          <p:cNvSpPr/>
          <p:nvPr/>
        </p:nvSpPr>
        <p:spPr bwMode="auto">
          <a:xfrm>
            <a:off x="3557934" y="527027"/>
            <a:ext cx="458647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t>SSE Parking Lot Scan Results</a:t>
            </a:r>
          </a:p>
        </p:txBody>
      </p:sp>
      <p:sp>
        <p:nvSpPr>
          <p:cNvPr id="9" name="文本框 8">
            <a:extLst>
              <a:ext uri="{FF2B5EF4-FFF2-40B4-BE49-F238E27FC236}">
                <a16:creationId xmlns:a16="http://schemas.microsoft.com/office/drawing/2014/main" id="{0136015C-95E6-44D9-83A4-8B3192F98E50}"/>
              </a:ext>
            </a:extLst>
          </p:cNvPr>
          <p:cNvSpPr txBox="1"/>
          <p:nvPr/>
        </p:nvSpPr>
        <p:spPr>
          <a:xfrm>
            <a:off x="8161176" y="5153231"/>
            <a:ext cx="2505456" cy="403316"/>
          </a:xfrm>
          <a:prstGeom prst="rect">
            <a:avLst/>
          </a:prstGeom>
          <a:noFill/>
        </p:spPr>
        <p:txBody>
          <a:bodyPr wrap="square" rtlCol="0" anchor="ctr">
            <a:spAutoFit/>
          </a:bodyPr>
          <a:lstStyle/>
          <a:p>
            <a:pPr>
              <a:lnSpc>
                <a:spcPct val="120000"/>
              </a:lnSpc>
            </a:pPr>
            <a:r>
              <a:rPr lang="en-US" altLang="zh-CN" dirty="0">
                <a:solidFill>
                  <a:schemeClr val="bg1"/>
                </a:solidFill>
              </a:rPr>
              <a:t>Scan result</a:t>
            </a:r>
            <a:endParaRPr lang="zh-CN" altLang="en-US" dirty="0">
              <a:solidFill>
                <a:schemeClr val="bg1"/>
              </a:solidFill>
            </a:endParaRPr>
          </a:p>
        </p:txBody>
      </p:sp>
      <p:sp>
        <p:nvSpPr>
          <p:cNvPr id="10" name="Copyright Notice">
            <a:extLst>
              <a:ext uri="{FF2B5EF4-FFF2-40B4-BE49-F238E27FC236}">
                <a16:creationId xmlns:a16="http://schemas.microsoft.com/office/drawing/2014/main" id="{23B1EE46-EF6E-4E58-AA6B-1A6091D188B5}"/>
              </a:ext>
            </a:extLst>
          </p:cNvPr>
          <p:cNvSpPr/>
          <p:nvPr/>
        </p:nvSpPr>
        <p:spPr bwMode="auto">
          <a:xfrm>
            <a:off x="602257" y="5837690"/>
            <a:ext cx="10884840"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400" dirty="0"/>
              <a:t>We can see the corridor and the vehicle</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4D38D63-9E2F-4A6A-BE97-F40FB5848A57}"/>
              </a:ext>
            </a:extLst>
          </p:cNvPr>
          <p:cNvPicPr>
            <a:picLocks noChangeAspect="1"/>
          </p:cNvPicPr>
          <p:nvPr/>
        </p:nvPicPr>
        <p:blipFill rotWithShape="1">
          <a:blip r:embed="rId5">
            <a:extLst>
              <a:ext uri="{28A0092B-C50C-407E-A947-70E740481C1C}">
                <a14:useLocalDpi xmlns:a14="http://schemas.microsoft.com/office/drawing/2010/main" val="0"/>
              </a:ext>
            </a:extLst>
          </a:blip>
          <a:srcRect t="10272" b="20546"/>
          <a:stretch/>
        </p:blipFill>
        <p:spPr>
          <a:xfrm>
            <a:off x="477432" y="1539991"/>
            <a:ext cx="3551841" cy="4369295"/>
          </a:xfrm>
          <a:prstGeom prst="rect">
            <a:avLst/>
          </a:prstGeom>
        </p:spPr>
      </p:pic>
      <p:sp>
        <p:nvSpPr>
          <p:cNvPr id="7" name="文本框 6">
            <a:extLst>
              <a:ext uri="{FF2B5EF4-FFF2-40B4-BE49-F238E27FC236}">
                <a16:creationId xmlns:a16="http://schemas.microsoft.com/office/drawing/2014/main" id="{7F679887-3B35-491B-95F6-34D311BA26F1}"/>
              </a:ext>
            </a:extLst>
          </p:cNvPr>
          <p:cNvSpPr txBox="1"/>
          <p:nvPr/>
        </p:nvSpPr>
        <p:spPr>
          <a:xfrm>
            <a:off x="477432" y="6061876"/>
            <a:ext cx="4276568" cy="403316"/>
          </a:xfrm>
          <a:prstGeom prst="rect">
            <a:avLst/>
          </a:prstGeom>
          <a:noFill/>
        </p:spPr>
        <p:txBody>
          <a:bodyPr wrap="square" rtlCol="0" anchor="ctr">
            <a:spAutoFit/>
          </a:bodyPr>
          <a:lstStyle/>
          <a:p>
            <a:pPr>
              <a:lnSpc>
                <a:spcPct val="120000"/>
              </a:lnSpc>
            </a:pPr>
            <a:r>
              <a:rPr lang="en-US" altLang="zh-CN" dirty="0">
                <a:solidFill>
                  <a:schemeClr val="bg1"/>
                </a:solidFill>
              </a:rPr>
              <a:t>Sprint </a:t>
            </a:r>
            <a:r>
              <a:rPr lang="en-US" altLang="zh-CN" dirty="0" err="1">
                <a:solidFill>
                  <a:schemeClr val="bg1"/>
                </a:solidFill>
              </a:rPr>
              <a:t>robosenes</a:t>
            </a:r>
            <a:r>
              <a:rPr lang="en-US" altLang="zh-CN" dirty="0">
                <a:solidFill>
                  <a:schemeClr val="bg1"/>
                </a:solidFill>
              </a:rPr>
              <a:t> 16-wire LiDAR</a:t>
            </a:r>
            <a:endParaRPr lang="zh-CN" altLang="en-US" dirty="0">
              <a:solidFill>
                <a:schemeClr val="bg1"/>
              </a:solidFill>
            </a:endParaRPr>
          </a:p>
        </p:txBody>
      </p:sp>
      <p:pic>
        <p:nvPicPr>
          <p:cNvPr id="10" name="3D点云">
            <a:hlinkClick r:id="" action="ppaction://media"/>
            <a:extLst>
              <a:ext uri="{FF2B5EF4-FFF2-40B4-BE49-F238E27FC236}">
                <a16:creationId xmlns:a16="http://schemas.microsoft.com/office/drawing/2014/main" id="{0E86883D-70D6-4528-AD39-7EA46298A7D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58845" y="1154658"/>
            <a:ext cx="8452672" cy="4754628"/>
          </a:xfrm>
          <a:prstGeom prst="rect">
            <a:avLst/>
          </a:prstGeom>
        </p:spPr>
      </p:pic>
      <p:sp>
        <p:nvSpPr>
          <p:cNvPr id="8" name="文本框 7">
            <a:extLst>
              <a:ext uri="{FF2B5EF4-FFF2-40B4-BE49-F238E27FC236}">
                <a16:creationId xmlns:a16="http://schemas.microsoft.com/office/drawing/2014/main" id="{084A0CB9-A871-432A-B8D0-27DA8A71AED5}"/>
              </a:ext>
            </a:extLst>
          </p:cNvPr>
          <p:cNvSpPr txBox="1"/>
          <p:nvPr/>
        </p:nvSpPr>
        <p:spPr>
          <a:xfrm>
            <a:off x="6486010" y="6084146"/>
            <a:ext cx="5345788" cy="403316"/>
          </a:xfrm>
          <a:prstGeom prst="rect">
            <a:avLst/>
          </a:prstGeom>
          <a:noFill/>
        </p:spPr>
        <p:txBody>
          <a:bodyPr wrap="square" rtlCol="0" anchor="ctr">
            <a:spAutoFit/>
          </a:bodyPr>
          <a:lstStyle/>
          <a:p>
            <a:pPr>
              <a:lnSpc>
                <a:spcPct val="120000"/>
              </a:lnSpc>
            </a:pPr>
            <a:r>
              <a:rPr lang="en-US" altLang="zh-CN" dirty="0">
                <a:solidFill>
                  <a:schemeClr val="bg1"/>
                </a:solidFill>
              </a:rPr>
              <a:t>Generating Point Cloud Maps with 3D LIDAR</a:t>
            </a:r>
            <a:endParaRPr lang="zh-CN" altLang="en-US" dirty="0">
              <a:solidFill>
                <a:schemeClr val="bg1"/>
              </a:solidFill>
            </a:endParaRPr>
          </a:p>
        </p:txBody>
      </p:sp>
      <p:sp>
        <p:nvSpPr>
          <p:cNvPr id="9" name="Copyright Notice">
            <a:extLst>
              <a:ext uri="{FF2B5EF4-FFF2-40B4-BE49-F238E27FC236}">
                <a16:creationId xmlns:a16="http://schemas.microsoft.com/office/drawing/2014/main" id="{F041101B-0DFF-404B-80BB-5DD1A9A88148}"/>
              </a:ext>
            </a:extLst>
          </p:cNvPr>
          <p:cNvSpPr/>
          <p:nvPr/>
        </p:nvSpPr>
        <p:spPr bwMode="auto">
          <a:xfrm>
            <a:off x="2836671" y="545034"/>
            <a:ext cx="5838405"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dirty="0">
                <a:solidFill>
                  <a:srgbClr val="FFFF00"/>
                </a:solidFill>
              </a:rPr>
              <a:t>Hardware: </a:t>
            </a:r>
            <a:r>
              <a:rPr lang="en-US" altLang="zh-CN" sz="2400" dirty="0"/>
              <a:t>3D LiDAR</a:t>
            </a:r>
          </a:p>
        </p:txBody>
      </p:sp>
    </p:spTree>
    <p:extLst>
      <p:ext uri="{BB962C8B-B14F-4D97-AF65-F5344CB8AC3E}">
        <p14:creationId xmlns:p14="http://schemas.microsoft.com/office/powerpoint/2010/main" val="27557225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713</Words>
  <Application>Microsoft Office PowerPoint</Application>
  <PresentationFormat>宽屏</PresentationFormat>
  <Paragraphs>83</Paragraphs>
  <Slides>10</Slides>
  <Notes>9</Notes>
  <HiddenSlides>0</HiddenSlides>
  <MMClips>8</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等线</vt:lpstr>
      <vt:lpstr>等线 Light</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20</cp:revision>
  <dcterms:created xsi:type="dcterms:W3CDTF">2024-01-04T09:22:52Z</dcterms:created>
  <dcterms:modified xsi:type="dcterms:W3CDTF">2024-01-05T01:38:18Z</dcterms:modified>
</cp:coreProperties>
</file>